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73" r:id="rId2"/>
    <p:sldId id="280" r:id="rId3"/>
    <p:sldId id="292" r:id="rId4"/>
    <p:sldId id="274" r:id="rId5"/>
    <p:sldId id="275" r:id="rId6"/>
    <p:sldId id="276" r:id="rId7"/>
    <p:sldId id="278" r:id="rId8"/>
    <p:sldId id="279" r:id="rId9"/>
    <p:sldId id="281" r:id="rId10"/>
    <p:sldId id="282" r:id="rId11"/>
    <p:sldId id="283" r:id="rId12"/>
    <p:sldId id="284" r:id="rId13"/>
    <p:sldId id="285" r:id="rId14"/>
    <p:sldId id="286" r:id="rId15"/>
    <p:sldId id="287" r:id="rId16"/>
    <p:sldId id="293" r:id="rId17"/>
    <p:sldId id="289" r:id="rId18"/>
    <p:sldId id="290" r:id="rId19"/>
    <p:sldId id="291" r:id="rId20"/>
    <p:sldId id="26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5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3FB"/>
    <a:srgbClr val="FCE0E6"/>
    <a:srgbClr val="D7E5E6"/>
    <a:srgbClr val="CDBEDB"/>
    <a:srgbClr val="00216E"/>
    <a:srgbClr val="4A4A49"/>
    <a:srgbClr val="F28598"/>
    <a:srgbClr val="F7EF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679"/>
  </p:normalViewPr>
  <p:slideViewPr>
    <p:cSldViewPr snapToGrid="0">
      <p:cViewPr varScale="1">
        <p:scale>
          <a:sx n="106" d="100"/>
          <a:sy n="106" d="100"/>
        </p:scale>
        <p:origin x="786" y="96"/>
      </p:cViewPr>
      <p:guideLst>
        <p:guide orient="horz" pos="2160"/>
        <p:guide pos="35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0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2343150"/>
            <a:ext cx="6032250" cy="1908000"/>
          </a:xfrm>
        </p:spPr>
        <p:txBody>
          <a:bodyPr anchor="t">
            <a:normAutofit/>
          </a:bodyPr>
          <a:lstStyle>
            <a:lvl1pPr algn="l">
              <a:lnSpc>
                <a:spcPts val="4800"/>
              </a:lnSpc>
              <a:defRPr sz="4500">
                <a:solidFill>
                  <a:schemeClr val="bg1"/>
                </a:solidFill>
              </a:defRPr>
            </a:lvl1pPr>
          </a:lstStyle>
          <a:p>
            <a:r>
              <a:rPr lang="en-GB"/>
              <a:t>Click to edit Master title style</a:t>
            </a:r>
            <a:endParaRPr lang="en-GB" dirty="0"/>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p:nvPr>
        </p:nvSpPr>
        <p:spPr>
          <a:xfrm>
            <a:off x="539999" y="4359652"/>
            <a:ext cx="4955110" cy="1565649"/>
          </a:xfrm>
        </p:spPr>
        <p:txBody>
          <a:bodyPr>
            <a:normAutofit/>
          </a:bodyPr>
          <a:lstStyle>
            <a:lvl1pPr marL="0" indent="0" algn="l">
              <a:lnSpc>
                <a:spcPts val="2160"/>
              </a:lnSpc>
              <a:spcAft>
                <a:spcPts val="0"/>
              </a:spcAft>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7" name="TextBox 6">
            <a:extLst>
              <a:ext uri="{FF2B5EF4-FFF2-40B4-BE49-F238E27FC236}">
                <a16:creationId xmlns:a16="http://schemas.microsoft.com/office/drawing/2014/main" id="{518A0DFA-A63F-4FE5-A44A-DD2E5F85E438}"/>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dirty="0">
                <a:solidFill>
                  <a:schemeClr val="tx2"/>
                </a:solidFill>
              </a:rPr>
              <a:t>Centre for Ageing Better</a:t>
            </a:r>
          </a:p>
        </p:txBody>
      </p:sp>
      <p:sp>
        <p:nvSpPr>
          <p:cNvPr id="10" name="TextBox 9">
            <a:extLst>
              <a:ext uri="{FF2B5EF4-FFF2-40B4-BE49-F238E27FC236}">
                <a16:creationId xmlns:a16="http://schemas.microsoft.com/office/drawing/2014/main" id="{A3EC8675-A20E-4C95-AC1B-D8FCC3F8E1C2}"/>
              </a:ext>
            </a:extLst>
          </p:cNvPr>
          <p:cNvSpPr txBox="1"/>
          <p:nvPr userDrawn="1"/>
        </p:nvSpPr>
        <p:spPr>
          <a:xfrm>
            <a:off x="539999" y="6109967"/>
            <a:ext cx="3252865" cy="264175"/>
          </a:xfrm>
          <a:prstGeom prst="rect">
            <a:avLst/>
          </a:prstGeom>
          <a:noFill/>
        </p:spPr>
        <p:txBody>
          <a:bodyPr wrap="square" lIns="0" tIns="0" rIns="0" bIns="0" rtlCol="0">
            <a:spAutoFit/>
          </a:bodyPr>
          <a:lstStyle/>
          <a:p>
            <a:pPr>
              <a:lnSpc>
                <a:spcPts val="2160"/>
              </a:lnSpc>
            </a:pPr>
            <a:r>
              <a:rPr lang="en-GB" sz="1800" b="1" dirty="0">
                <a:solidFill>
                  <a:schemeClr val="bg1"/>
                </a:solidFill>
              </a:rPr>
              <a:t>ageing-better.org.uk</a:t>
            </a:r>
          </a:p>
        </p:txBody>
      </p:sp>
      <p:pic>
        <p:nvPicPr>
          <p:cNvPr id="12" name="Picture 11" descr="A picture containing drawing, plate&#10;&#10;Description automatically generated">
            <a:extLst>
              <a:ext uri="{FF2B5EF4-FFF2-40B4-BE49-F238E27FC236}">
                <a16:creationId xmlns:a16="http://schemas.microsoft.com/office/drawing/2014/main" id="{6E0CCB01-21B9-4D6A-89C8-D3396044D3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0" y="540000"/>
            <a:ext cx="3063246" cy="726949"/>
          </a:xfrm>
          <a:prstGeom prst="rect">
            <a:avLst/>
          </a:prstGeom>
        </p:spPr>
      </p:pic>
      <p:sp>
        <p:nvSpPr>
          <p:cNvPr id="14" name="Picture Placeholder 13">
            <a:extLst>
              <a:ext uri="{FF2B5EF4-FFF2-40B4-BE49-F238E27FC236}">
                <a16:creationId xmlns:a16="http://schemas.microsoft.com/office/drawing/2014/main" id="{37061D46-B14A-40A4-8CE2-8D9FC61D3327}"/>
              </a:ext>
            </a:extLst>
          </p:cNvPr>
          <p:cNvSpPr>
            <a:spLocks noGrp="1"/>
          </p:cNvSpPr>
          <p:nvPr>
            <p:ph type="pic" sz="quarter" idx="10"/>
          </p:nvPr>
        </p:nvSpPr>
        <p:spPr>
          <a:xfrm>
            <a:off x="5561573" y="-5716"/>
            <a:ext cx="6630427" cy="6863715"/>
          </a:xfrm>
          <a:custGeom>
            <a:avLst/>
            <a:gdLst>
              <a:gd name="connsiteX0" fmla="*/ 0 w 6697662"/>
              <a:gd name="connsiteY0" fmla="*/ 0 h 6858000"/>
              <a:gd name="connsiteX1" fmla="*/ 6697662 w 6697662"/>
              <a:gd name="connsiteY1" fmla="*/ 0 h 6858000"/>
              <a:gd name="connsiteX2" fmla="*/ 6697662 w 6697662"/>
              <a:gd name="connsiteY2" fmla="*/ 6858000 h 6858000"/>
              <a:gd name="connsiteX3" fmla="*/ 0 w 6697662"/>
              <a:gd name="connsiteY3" fmla="*/ 6858000 h 6858000"/>
              <a:gd name="connsiteX4" fmla="*/ 0 w 6697662"/>
              <a:gd name="connsiteY4" fmla="*/ 0 h 6858000"/>
              <a:gd name="connsiteX0" fmla="*/ 0 w 6697662"/>
              <a:gd name="connsiteY0" fmla="*/ 5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5" fmla="*/ 0 w 6697662"/>
              <a:gd name="connsiteY5" fmla="*/ 5715 h 6863715"/>
              <a:gd name="connsiteX0" fmla="*/ 0 w 6697662"/>
              <a:gd name="connsiteY0" fmla="*/ 6863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0" fmla="*/ 0 w 6630427"/>
              <a:gd name="connsiteY0" fmla="*/ 6863715 h 6863715"/>
              <a:gd name="connsiteX1" fmla="*/ 3982477 w 6630427"/>
              <a:gd name="connsiteY1" fmla="*/ 0 h 6863715"/>
              <a:gd name="connsiteX2" fmla="*/ 6630427 w 6630427"/>
              <a:gd name="connsiteY2" fmla="*/ 5715 h 6863715"/>
              <a:gd name="connsiteX3" fmla="*/ 6630427 w 6630427"/>
              <a:gd name="connsiteY3" fmla="*/ 6863715 h 6863715"/>
              <a:gd name="connsiteX4" fmla="*/ 0 w 6630427"/>
              <a:gd name="connsiteY4" fmla="*/ 6863715 h 6863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3715">
                <a:moveTo>
                  <a:pt x="0" y="6863715"/>
                </a:moveTo>
                <a:lnTo>
                  <a:pt x="3982477" y="0"/>
                </a:lnTo>
                <a:lnTo>
                  <a:pt x="6630427" y="5715"/>
                </a:lnTo>
                <a:lnTo>
                  <a:pt x="6630427" y="6863715"/>
                </a:lnTo>
                <a:lnTo>
                  <a:pt x="0" y="6863715"/>
                </a:lnTo>
                <a:close/>
              </a:path>
            </a:pathLst>
          </a:custGeom>
        </p:spPr>
        <p:txBody>
          <a:bodyPr anchor="ctr"/>
          <a:lstStyle>
            <a:lvl1pPr algn="ctr">
              <a:defRPr/>
            </a:lvl1pPr>
          </a:lstStyle>
          <a:p>
            <a:r>
              <a:rPr lang="en-GB"/>
              <a:t>Click icon to add picture</a:t>
            </a:r>
          </a:p>
        </p:txBody>
      </p:sp>
    </p:spTree>
    <p:extLst>
      <p:ext uri="{BB962C8B-B14F-4D97-AF65-F5344CB8AC3E}">
        <p14:creationId xmlns:p14="http://schemas.microsoft.com/office/powerpoint/2010/main" val="1020590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225E-F4AA-4846-820C-3B87AADB770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94A4153-7463-4EBF-A01B-8583FE7C1691}"/>
              </a:ext>
            </a:extLst>
          </p:cNvPr>
          <p:cNvSpPr>
            <a:spLocks noGrp="1"/>
          </p:cNvSpPr>
          <p:nvPr>
            <p:ph idx="1"/>
          </p:nvPr>
        </p:nvSpPr>
        <p:spPr>
          <a:xfrm>
            <a:off x="540000" y="1753849"/>
            <a:ext cx="7596000" cy="44231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dirty="0">
                <a:solidFill>
                  <a:schemeClr val="tx2"/>
                </a:solidFill>
              </a:rPr>
              <a:t>Centre for Ageing Better</a:t>
            </a:r>
          </a:p>
        </p:txBody>
      </p:sp>
    </p:spTree>
    <p:extLst>
      <p:ext uri="{BB962C8B-B14F-4D97-AF65-F5344CB8AC3E}">
        <p14:creationId xmlns:p14="http://schemas.microsoft.com/office/powerpoint/2010/main" val="525772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225E-F4AA-4846-820C-3B87AADB770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94A4153-7463-4EBF-A01B-8583FE7C1691}"/>
              </a:ext>
            </a:extLst>
          </p:cNvPr>
          <p:cNvSpPr>
            <a:spLocks noGrp="1"/>
          </p:cNvSpPr>
          <p:nvPr>
            <p:ph idx="1"/>
          </p:nvPr>
        </p:nvSpPr>
        <p:spPr>
          <a:xfrm>
            <a:off x="540000" y="1753849"/>
            <a:ext cx="5400000" cy="4423114"/>
          </a:xfrm>
        </p:spPr>
        <p:txBody>
          <a:bodyPr/>
          <a:lstStyle>
            <a:lvl2pPr marL="288000" indent="-288000">
              <a:buClr>
                <a:schemeClr val="accent2"/>
              </a:buClr>
              <a:buSzPct val="90000"/>
              <a:buFont typeface="Arial" panose="020B0604020202020204" pitchFamily="34" charset="0"/>
              <a:buChar char="ꟷ"/>
              <a:defRPr/>
            </a:lvl2pPr>
            <a:lvl3pPr marL="612000" indent="-252000">
              <a:buClr>
                <a:schemeClr val="accent2"/>
              </a:buClr>
              <a:buSzPct val="90000"/>
              <a:buFont typeface="Arial" panose="020B0604020202020204" pitchFamily="34" charset="0"/>
              <a:buChar char="ꟷ"/>
              <a:defRPr/>
            </a:lvl3pPr>
            <a:lvl4pPr marL="612000" indent="-252000">
              <a:buClr>
                <a:schemeClr val="accent2"/>
              </a:buClr>
              <a:buSzPct val="90000"/>
              <a:buFont typeface="Arial" panose="020B0604020202020204" pitchFamily="34" charset="0"/>
              <a:buChar char="ꟷ"/>
              <a:defRPr/>
            </a:lvl4pPr>
            <a:lvl5pPr marL="612000" indent="-252000">
              <a:buClr>
                <a:schemeClr val="accent2"/>
              </a:buClr>
              <a:buSzPct val="90000"/>
              <a:buFont typeface="Arial" panose="020B0604020202020204" pitchFamily="34" charset="0"/>
              <a:buChar char="ꟷ"/>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dirty="0">
                <a:solidFill>
                  <a:schemeClr val="tx2"/>
                </a:solidFill>
              </a:rPr>
              <a:t>Centre for Ageing Better</a:t>
            </a:r>
          </a:p>
        </p:txBody>
      </p:sp>
      <p:sp>
        <p:nvSpPr>
          <p:cNvPr id="8" name="Content Placeholder 2">
            <a:extLst>
              <a:ext uri="{FF2B5EF4-FFF2-40B4-BE49-F238E27FC236}">
                <a16:creationId xmlns:a16="http://schemas.microsoft.com/office/drawing/2014/main" id="{F1598B5A-4D73-4677-9845-0468982CC1C7}"/>
              </a:ext>
            </a:extLst>
          </p:cNvPr>
          <p:cNvSpPr>
            <a:spLocks noGrp="1"/>
          </p:cNvSpPr>
          <p:nvPr>
            <p:ph idx="13"/>
          </p:nvPr>
        </p:nvSpPr>
        <p:spPr>
          <a:xfrm>
            <a:off x="6277202" y="1753200"/>
            <a:ext cx="5400000" cy="4423114"/>
          </a:xfrm>
        </p:spPr>
        <p:txBody>
          <a:bodyPr/>
          <a:lstStyle>
            <a:lvl2pPr marL="288000" indent="-288000">
              <a:buClr>
                <a:schemeClr val="accent2"/>
              </a:buClr>
              <a:buSzPct val="90000"/>
              <a:buFont typeface="Arial" panose="020B0604020202020204" pitchFamily="34" charset="0"/>
              <a:buChar char="ꟷ"/>
              <a:defRPr/>
            </a:lvl2pPr>
            <a:lvl3pPr marL="612000" indent="-252000">
              <a:buClr>
                <a:schemeClr val="accent2"/>
              </a:buClr>
              <a:buSzPct val="90000"/>
              <a:buFont typeface="Arial" panose="020B0604020202020204" pitchFamily="34" charset="0"/>
              <a:buChar char="ꟷ"/>
              <a:defRPr/>
            </a:lvl3pPr>
            <a:lvl4pPr marL="612000" indent="-252000">
              <a:buClr>
                <a:schemeClr val="accent2"/>
              </a:buClr>
              <a:buSzPct val="90000"/>
              <a:buFont typeface="Arial" panose="020B0604020202020204" pitchFamily="34" charset="0"/>
              <a:buChar char="ꟷ"/>
              <a:defRPr/>
            </a:lvl4pPr>
            <a:lvl5pPr marL="612000" indent="-252000">
              <a:buClr>
                <a:schemeClr val="accent2"/>
              </a:buClr>
              <a:buSzPct val="90000"/>
              <a:buFont typeface="Arial" panose="020B0604020202020204" pitchFamily="34" charset="0"/>
              <a:buChar char="ꟷ"/>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578799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 yellow A">
    <p:bg>
      <p:bgPr>
        <a:solidFill>
          <a:schemeClr val="accent4"/>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4A4153-7463-4EBF-A01B-8583FE7C1691}"/>
              </a:ext>
            </a:extLst>
          </p:cNvPr>
          <p:cNvSpPr>
            <a:spLocks noGrp="1"/>
          </p:cNvSpPr>
          <p:nvPr>
            <p:ph idx="1"/>
          </p:nvPr>
        </p:nvSpPr>
        <p:spPr>
          <a:xfrm>
            <a:off x="2419201" y="2304000"/>
            <a:ext cx="7236000" cy="3695747"/>
          </a:xfrm>
        </p:spPr>
        <p:txBody>
          <a:bodyPr>
            <a:normAutofit/>
          </a:bodyPr>
          <a:lstStyle>
            <a:lvl1pPr>
              <a:lnSpc>
                <a:spcPts val="3600"/>
              </a:lnSpc>
              <a:spcAft>
                <a:spcPts val="0"/>
              </a:spcAft>
              <a:defRPr sz="3000">
                <a:solidFill>
                  <a:schemeClr val="tx2"/>
                </a:solidFill>
              </a:defRPr>
            </a:lvl1pPr>
            <a:lvl2pPr marL="0" indent="0">
              <a:lnSpc>
                <a:spcPts val="3600"/>
              </a:lnSpc>
              <a:spcBef>
                <a:spcPts val="600"/>
              </a:spcBef>
              <a:spcAft>
                <a:spcPts val="0"/>
              </a:spcAft>
              <a:buNone/>
              <a:defRPr sz="3000" b="1">
                <a:solidFill>
                  <a:schemeClr val="tx2"/>
                </a:solidFill>
              </a:defRPr>
            </a:lvl2pPr>
          </a:lstStyle>
          <a:p>
            <a:pPr lvl="0"/>
            <a:r>
              <a:rPr lang="en-GB"/>
              <a:t>Click to edit Master text styles</a:t>
            </a:r>
          </a:p>
          <a:p>
            <a:pPr lvl="1"/>
            <a:r>
              <a:rPr lang="en-GB"/>
              <a:t>Second level</a:t>
            </a:r>
          </a:p>
        </p:txBody>
      </p:sp>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dirty="0">
                <a:solidFill>
                  <a:schemeClr val="tx2"/>
                </a:solidFill>
              </a:rPr>
              <a:t>Centre for Ageing Better</a:t>
            </a:r>
          </a:p>
        </p:txBody>
      </p:sp>
    </p:spTree>
    <p:extLst>
      <p:ext uri="{BB962C8B-B14F-4D97-AF65-F5344CB8AC3E}">
        <p14:creationId xmlns:p14="http://schemas.microsoft.com/office/powerpoint/2010/main" val="430767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 yellow B">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dirty="0">
                <a:solidFill>
                  <a:schemeClr val="tx2"/>
                </a:solidFill>
              </a:rPr>
              <a:t>Centre for Ageing Better</a:t>
            </a:r>
          </a:p>
        </p:txBody>
      </p:sp>
      <p:sp>
        <p:nvSpPr>
          <p:cNvPr id="10" name="Text Placeholder 9">
            <a:extLst>
              <a:ext uri="{FF2B5EF4-FFF2-40B4-BE49-F238E27FC236}">
                <a16:creationId xmlns:a16="http://schemas.microsoft.com/office/drawing/2014/main" id="{2D3CE22D-4791-4343-86EB-1829681CCA54}"/>
              </a:ext>
            </a:extLst>
          </p:cNvPr>
          <p:cNvSpPr>
            <a:spLocks noGrp="1"/>
          </p:cNvSpPr>
          <p:nvPr>
            <p:ph type="body" sz="quarter" idx="14" hasCustomPrompt="1"/>
          </p:nvPr>
        </p:nvSpPr>
        <p:spPr>
          <a:xfrm>
            <a:off x="1091116" y="3124459"/>
            <a:ext cx="3513137" cy="1459833"/>
          </a:xfrm>
        </p:spPr>
        <p:txBody>
          <a:bodyPr>
            <a:normAutofit/>
          </a:bodyPr>
          <a:lstStyle>
            <a:lvl1pPr algn="ctr">
              <a:lnSpc>
                <a:spcPts val="6000"/>
              </a:lnSpc>
              <a:defRPr sz="6000">
                <a:solidFill>
                  <a:srgbClr val="00216E"/>
                </a:solidFill>
              </a:defRPr>
            </a:lvl1pPr>
          </a:lstStyle>
          <a:p>
            <a:pPr lvl="0"/>
            <a:r>
              <a:rPr lang="en-US" dirty="0"/>
              <a:t>000,000m</a:t>
            </a:r>
          </a:p>
        </p:txBody>
      </p:sp>
      <p:sp>
        <p:nvSpPr>
          <p:cNvPr id="11" name="Text Placeholder 9">
            <a:extLst>
              <a:ext uri="{FF2B5EF4-FFF2-40B4-BE49-F238E27FC236}">
                <a16:creationId xmlns:a16="http://schemas.microsoft.com/office/drawing/2014/main" id="{D226FFFB-A581-43B6-BF4F-C963B78C3582}"/>
              </a:ext>
            </a:extLst>
          </p:cNvPr>
          <p:cNvSpPr>
            <a:spLocks noGrp="1"/>
          </p:cNvSpPr>
          <p:nvPr>
            <p:ph type="body" sz="quarter" idx="15"/>
          </p:nvPr>
        </p:nvSpPr>
        <p:spPr>
          <a:xfrm>
            <a:off x="5261810" y="1251285"/>
            <a:ext cx="6390189" cy="1459832"/>
          </a:xfrm>
        </p:spPr>
        <p:txBody>
          <a:bodyPr>
            <a:normAutofit/>
          </a:bodyPr>
          <a:lstStyle>
            <a:lvl1pPr>
              <a:lnSpc>
                <a:spcPts val="2600"/>
              </a:lnSpc>
              <a:spcAft>
                <a:spcPts val="0"/>
              </a:spcAft>
              <a:defRPr sz="2100">
                <a:solidFill>
                  <a:schemeClr val="tx2"/>
                </a:solidFill>
              </a:defRPr>
            </a:lvl1pPr>
          </a:lstStyle>
          <a:p>
            <a:pPr lvl="0"/>
            <a:r>
              <a:rPr lang="en-GB"/>
              <a:t>Click to edit Master text styles</a:t>
            </a:r>
          </a:p>
        </p:txBody>
      </p:sp>
      <p:sp>
        <p:nvSpPr>
          <p:cNvPr id="8" name="Text Placeholder 9">
            <a:extLst>
              <a:ext uri="{FF2B5EF4-FFF2-40B4-BE49-F238E27FC236}">
                <a16:creationId xmlns:a16="http://schemas.microsoft.com/office/drawing/2014/main" id="{4BA7B84E-0F17-450E-880B-064EE07DC833}"/>
              </a:ext>
            </a:extLst>
          </p:cNvPr>
          <p:cNvSpPr>
            <a:spLocks noGrp="1"/>
          </p:cNvSpPr>
          <p:nvPr>
            <p:ph type="body" sz="quarter" idx="16" hasCustomPrompt="1"/>
          </p:nvPr>
        </p:nvSpPr>
        <p:spPr>
          <a:xfrm>
            <a:off x="1098044" y="1408373"/>
            <a:ext cx="3513137" cy="1459832"/>
          </a:xfrm>
        </p:spPr>
        <p:txBody>
          <a:bodyPr>
            <a:normAutofit/>
          </a:bodyPr>
          <a:lstStyle>
            <a:lvl1pPr algn="ctr">
              <a:lnSpc>
                <a:spcPts val="6000"/>
              </a:lnSpc>
              <a:defRPr sz="6000">
                <a:solidFill>
                  <a:schemeClr val="tx2"/>
                </a:solidFill>
              </a:defRPr>
            </a:lvl1pPr>
          </a:lstStyle>
          <a:p>
            <a:pPr lvl="0"/>
            <a:r>
              <a:rPr lang="en-US" dirty="0"/>
              <a:t>000,000m</a:t>
            </a:r>
          </a:p>
        </p:txBody>
      </p:sp>
      <p:sp>
        <p:nvSpPr>
          <p:cNvPr id="9" name="Text Placeholder 9">
            <a:extLst>
              <a:ext uri="{FF2B5EF4-FFF2-40B4-BE49-F238E27FC236}">
                <a16:creationId xmlns:a16="http://schemas.microsoft.com/office/drawing/2014/main" id="{5B144184-170C-42FD-A342-EF179370F721}"/>
              </a:ext>
            </a:extLst>
          </p:cNvPr>
          <p:cNvSpPr>
            <a:spLocks noGrp="1"/>
          </p:cNvSpPr>
          <p:nvPr>
            <p:ph type="body" sz="quarter" idx="17" hasCustomPrompt="1"/>
          </p:nvPr>
        </p:nvSpPr>
        <p:spPr>
          <a:xfrm>
            <a:off x="1098044" y="4840547"/>
            <a:ext cx="3513137" cy="1284944"/>
          </a:xfrm>
        </p:spPr>
        <p:txBody>
          <a:bodyPr>
            <a:normAutofit/>
          </a:bodyPr>
          <a:lstStyle>
            <a:lvl1pPr algn="ctr">
              <a:lnSpc>
                <a:spcPts val="6000"/>
              </a:lnSpc>
              <a:defRPr sz="6000">
                <a:solidFill>
                  <a:schemeClr val="accent5"/>
                </a:solidFill>
              </a:defRPr>
            </a:lvl1pPr>
          </a:lstStyle>
          <a:p>
            <a:pPr lvl="0"/>
            <a:r>
              <a:rPr lang="en-US" dirty="0"/>
              <a:t>000,000m</a:t>
            </a:r>
          </a:p>
        </p:txBody>
      </p:sp>
      <p:sp>
        <p:nvSpPr>
          <p:cNvPr id="12" name="Text Placeholder 9">
            <a:extLst>
              <a:ext uri="{FF2B5EF4-FFF2-40B4-BE49-F238E27FC236}">
                <a16:creationId xmlns:a16="http://schemas.microsoft.com/office/drawing/2014/main" id="{50DDDEA8-499F-40D8-A0AB-64592D1186B5}"/>
              </a:ext>
            </a:extLst>
          </p:cNvPr>
          <p:cNvSpPr>
            <a:spLocks noGrp="1"/>
          </p:cNvSpPr>
          <p:nvPr>
            <p:ph type="body" sz="quarter" idx="18"/>
          </p:nvPr>
        </p:nvSpPr>
        <p:spPr>
          <a:xfrm>
            <a:off x="5261809" y="2959769"/>
            <a:ext cx="6390189" cy="1459832"/>
          </a:xfrm>
        </p:spPr>
        <p:txBody>
          <a:bodyPr>
            <a:normAutofit/>
          </a:bodyPr>
          <a:lstStyle>
            <a:lvl1pPr>
              <a:lnSpc>
                <a:spcPts val="2600"/>
              </a:lnSpc>
              <a:spcAft>
                <a:spcPts val="0"/>
              </a:spcAft>
              <a:defRPr sz="2100">
                <a:solidFill>
                  <a:schemeClr val="tx2"/>
                </a:solidFill>
              </a:defRPr>
            </a:lvl1pPr>
          </a:lstStyle>
          <a:p>
            <a:pPr lvl="0"/>
            <a:r>
              <a:rPr lang="en-GB"/>
              <a:t>Click to edit Master text styles</a:t>
            </a:r>
          </a:p>
        </p:txBody>
      </p:sp>
      <p:sp>
        <p:nvSpPr>
          <p:cNvPr id="13" name="Text Placeholder 9">
            <a:extLst>
              <a:ext uri="{FF2B5EF4-FFF2-40B4-BE49-F238E27FC236}">
                <a16:creationId xmlns:a16="http://schemas.microsoft.com/office/drawing/2014/main" id="{3BC191A9-0B30-48B5-8A6E-E78BB724D007}"/>
              </a:ext>
            </a:extLst>
          </p:cNvPr>
          <p:cNvSpPr>
            <a:spLocks noGrp="1"/>
          </p:cNvSpPr>
          <p:nvPr>
            <p:ph type="body" sz="quarter" idx="19"/>
          </p:nvPr>
        </p:nvSpPr>
        <p:spPr>
          <a:xfrm>
            <a:off x="5249191" y="4665658"/>
            <a:ext cx="6390189" cy="1459832"/>
          </a:xfrm>
        </p:spPr>
        <p:txBody>
          <a:bodyPr>
            <a:normAutofit/>
          </a:bodyPr>
          <a:lstStyle>
            <a:lvl1pPr>
              <a:lnSpc>
                <a:spcPts val="2600"/>
              </a:lnSpc>
              <a:spcAft>
                <a:spcPts val="0"/>
              </a:spcAft>
              <a:defRPr sz="2100">
                <a:solidFill>
                  <a:schemeClr val="tx2"/>
                </a:solidFill>
              </a:defRPr>
            </a:lvl1pPr>
          </a:lstStyle>
          <a:p>
            <a:pPr lvl="0"/>
            <a:r>
              <a:rPr lang="en-GB"/>
              <a:t>Click to edit Master text styles</a:t>
            </a:r>
          </a:p>
        </p:txBody>
      </p:sp>
    </p:spTree>
    <p:extLst>
      <p:ext uri="{BB962C8B-B14F-4D97-AF65-F5344CB8AC3E}">
        <p14:creationId xmlns:p14="http://schemas.microsoft.com/office/powerpoint/2010/main" val="1323023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 green">
    <p:bg>
      <p:bgPr>
        <a:solidFill>
          <a:srgbClr val="CDBEDB"/>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dirty="0">
                <a:solidFill>
                  <a:schemeClr val="tx2"/>
                </a:solidFill>
              </a:rPr>
              <a:t>Centre for Ageing Better</a:t>
            </a:r>
          </a:p>
        </p:txBody>
      </p:sp>
      <p:sp>
        <p:nvSpPr>
          <p:cNvPr id="10" name="Text Placeholder 9">
            <a:extLst>
              <a:ext uri="{FF2B5EF4-FFF2-40B4-BE49-F238E27FC236}">
                <a16:creationId xmlns:a16="http://schemas.microsoft.com/office/drawing/2014/main" id="{2D3CE22D-4791-4343-86EB-1829681CCA54}"/>
              </a:ext>
            </a:extLst>
          </p:cNvPr>
          <p:cNvSpPr>
            <a:spLocks noGrp="1"/>
          </p:cNvSpPr>
          <p:nvPr>
            <p:ph type="body" sz="quarter" idx="14" hasCustomPrompt="1"/>
          </p:nvPr>
        </p:nvSpPr>
        <p:spPr>
          <a:xfrm>
            <a:off x="1091116" y="3124459"/>
            <a:ext cx="3513137" cy="1716087"/>
          </a:xfrm>
        </p:spPr>
        <p:txBody>
          <a:bodyPr>
            <a:normAutofit/>
          </a:bodyPr>
          <a:lstStyle>
            <a:lvl1pPr>
              <a:lnSpc>
                <a:spcPts val="6000"/>
              </a:lnSpc>
              <a:defRPr sz="6000">
                <a:solidFill>
                  <a:schemeClr val="tx2"/>
                </a:solidFill>
              </a:defRPr>
            </a:lvl1pPr>
          </a:lstStyle>
          <a:p>
            <a:pPr lvl="0"/>
            <a:r>
              <a:rPr lang="en-US" dirty="0"/>
              <a:t>000,000m</a:t>
            </a:r>
          </a:p>
        </p:txBody>
      </p:sp>
      <p:sp>
        <p:nvSpPr>
          <p:cNvPr id="11" name="Text Placeholder 9">
            <a:extLst>
              <a:ext uri="{FF2B5EF4-FFF2-40B4-BE49-F238E27FC236}">
                <a16:creationId xmlns:a16="http://schemas.microsoft.com/office/drawing/2014/main" id="{D226FFFB-A581-43B6-BF4F-C963B78C3582}"/>
              </a:ext>
            </a:extLst>
          </p:cNvPr>
          <p:cNvSpPr>
            <a:spLocks noGrp="1"/>
          </p:cNvSpPr>
          <p:nvPr>
            <p:ph type="body" sz="quarter" idx="15"/>
          </p:nvPr>
        </p:nvSpPr>
        <p:spPr>
          <a:xfrm>
            <a:off x="5261810" y="2486526"/>
            <a:ext cx="6390189" cy="3416969"/>
          </a:xfrm>
        </p:spPr>
        <p:txBody>
          <a:bodyPr>
            <a:normAutofit/>
          </a:bodyPr>
          <a:lstStyle>
            <a:lvl1pPr>
              <a:lnSpc>
                <a:spcPts val="3600"/>
              </a:lnSpc>
              <a:spcAft>
                <a:spcPts val="0"/>
              </a:spcAft>
              <a:defRPr sz="3000">
                <a:solidFill>
                  <a:schemeClr val="tx2"/>
                </a:solidFill>
              </a:defRPr>
            </a:lvl1pPr>
          </a:lstStyle>
          <a:p>
            <a:pPr lvl="0"/>
            <a:r>
              <a:rPr lang="en-GB"/>
              <a:t>Click to edit Master text styles</a:t>
            </a:r>
          </a:p>
        </p:txBody>
      </p:sp>
    </p:spTree>
    <p:extLst>
      <p:ext uri="{BB962C8B-B14F-4D97-AF65-F5344CB8AC3E}">
        <p14:creationId xmlns:p14="http://schemas.microsoft.com/office/powerpoint/2010/main" val="33981433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225E-F4AA-4846-820C-3B87AADB7704}"/>
              </a:ext>
            </a:extLst>
          </p:cNvPr>
          <p:cNvSpPr>
            <a:spLocks noGrp="1"/>
          </p:cNvSpPr>
          <p:nvPr>
            <p:ph type="title"/>
          </p:nvPr>
        </p:nvSpPr>
        <p:spPr>
          <a:xfrm>
            <a:off x="539999" y="540001"/>
            <a:ext cx="5400000" cy="1034462"/>
          </a:xfrm>
        </p:spPr>
        <p:txBody>
          <a:body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094A4153-7463-4EBF-A01B-8583FE7C1691}"/>
              </a:ext>
            </a:extLst>
          </p:cNvPr>
          <p:cNvSpPr>
            <a:spLocks noGrp="1"/>
          </p:cNvSpPr>
          <p:nvPr>
            <p:ph idx="1"/>
          </p:nvPr>
        </p:nvSpPr>
        <p:spPr>
          <a:xfrm>
            <a:off x="540000" y="1753849"/>
            <a:ext cx="5400000" cy="44231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dirty="0">
                <a:solidFill>
                  <a:schemeClr val="tx2"/>
                </a:solidFill>
              </a:rPr>
              <a:t>Centre for Ageing Better</a:t>
            </a:r>
          </a:p>
        </p:txBody>
      </p:sp>
      <p:sp>
        <p:nvSpPr>
          <p:cNvPr id="5" name="Picture Placeholder 4">
            <a:extLst>
              <a:ext uri="{FF2B5EF4-FFF2-40B4-BE49-F238E27FC236}">
                <a16:creationId xmlns:a16="http://schemas.microsoft.com/office/drawing/2014/main" id="{5B19A9FC-BDB2-4912-A1E5-E90EBE563BE5}"/>
              </a:ext>
            </a:extLst>
          </p:cNvPr>
          <p:cNvSpPr>
            <a:spLocks noGrp="1"/>
          </p:cNvSpPr>
          <p:nvPr>
            <p:ph type="pic" sz="quarter" idx="14"/>
          </p:nvPr>
        </p:nvSpPr>
        <p:spPr>
          <a:xfrm>
            <a:off x="6276975" y="540002"/>
            <a:ext cx="5374800" cy="5636962"/>
          </a:xfrm>
        </p:spPr>
        <p:txBody>
          <a:bodyPr anchor="ctr"/>
          <a:lstStyle>
            <a:lvl1pPr algn="ctr">
              <a:defRPr/>
            </a:lvl1pPr>
          </a:lstStyle>
          <a:p>
            <a:r>
              <a:rPr lang="en-GB"/>
              <a:t>Click icon to add picture</a:t>
            </a:r>
          </a:p>
        </p:txBody>
      </p:sp>
    </p:spTree>
    <p:extLst>
      <p:ext uri="{BB962C8B-B14F-4D97-AF65-F5344CB8AC3E}">
        <p14:creationId xmlns:p14="http://schemas.microsoft.com/office/powerpoint/2010/main" val="2968958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with conten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95F151FC-2455-4466-85C6-B6330C941FFB}"/>
              </a:ext>
            </a:extLst>
          </p:cNvPr>
          <p:cNvSpPr>
            <a:spLocks noGrp="1"/>
          </p:cNvSpPr>
          <p:nvPr>
            <p:ph idx="13"/>
          </p:nvPr>
        </p:nvSpPr>
        <p:spPr>
          <a:xfrm>
            <a:off x="6251999" y="1753200"/>
            <a:ext cx="5400000" cy="44231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 name="Title 1">
            <a:extLst>
              <a:ext uri="{FF2B5EF4-FFF2-40B4-BE49-F238E27FC236}">
                <a16:creationId xmlns:a16="http://schemas.microsoft.com/office/drawing/2014/main" id="{00F2225E-F4AA-4846-820C-3B87AADB7704}"/>
              </a:ext>
            </a:extLst>
          </p:cNvPr>
          <p:cNvSpPr>
            <a:spLocks noGrp="1"/>
          </p:cNvSpPr>
          <p:nvPr>
            <p:ph type="title"/>
          </p:nvPr>
        </p:nvSpPr>
        <p:spPr>
          <a:xfrm>
            <a:off x="6251997" y="540001"/>
            <a:ext cx="5400001" cy="1034462"/>
          </a:xfrm>
        </p:spPr>
        <p:txBody>
          <a:bodyPr/>
          <a:lstStyle/>
          <a:p>
            <a:r>
              <a:rPr lang="en-GB"/>
              <a:t>Click to edit Master title style</a:t>
            </a:r>
          </a:p>
        </p:txBody>
      </p:sp>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dirty="0">
                <a:solidFill>
                  <a:schemeClr val="tx2"/>
                </a:solidFill>
              </a:rPr>
              <a:t>Centre for Ageing Better</a:t>
            </a:r>
          </a:p>
        </p:txBody>
      </p:sp>
      <p:sp>
        <p:nvSpPr>
          <p:cNvPr id="9" name="Picture Placeholder 4">
            <a:extLst>
              <a:ext uri="{FF2B5EF4-FFF2-40B4-BE49-F238E27FC236}">
                <a16:creationId xmlns:a16="http://schemas.microsoft.com/office/drawing/2014/main" id="{42E6366C-9796-425C-921A-B13B6FA62907}"/>
              </a:ext>
            </a:extLst>
          </p:cNvPr>
          <p:cNvSpPr>
            <a:spLocks noGrp="1"/>
          </p:cNvSpPr>
          <p:nvPr>
            <p:ph type="pic" sz="quarter" idx="14"/>
          </p:nvPr>
        </p:nvSpPr>
        <p:spPr>
          <a:xfrm>
            <a:off x="540000" y="540002"/>
            <a:ext cx="5374800" cy="5637562"/>
          </a:xfrm>
        </p:spPr>
        <p:txBody>
          <a:bodyPr anchor="ctr"/>
          <a:lstStyle>
            <a:lvl1pPr algn="ctr">
              <a:defRPr/>
            </a:lvl1pPr>
          </a:lstStyle>
          <a:p>
            <a:r>
              <a:rPr lang="en-GB"/>
              <a:t>Click icon to add picture</a:t>
            </a:r>
            <a:endParaRPr lang="en-GB" dirty="0"/>
          </a:p>
        </p:txBody>
      </p:sp>
    </p:spTree>
    <p:extLst>
      <p:ext uri="{BB962C8B-B14F-4D97-AF65-F5344CB8AC3E}">
        <p14:creationId xmlns:p14="http://schemas.microsoft.com/office/powerpoint/2010/main" val="22833896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B19A9FC-BDB2-4912-A1E5-E90EBE563BE5}"/>
              </a:ext>
            </a:extLst>
          </p:cNvPr>
          <p:cNvSpPr>
            <a:spLocks noGrp="1"/>
          </p:cNvSpPr>
          <p:nvPr>
            <p:ph type="pic" sz="quarter" idx="14"/>
          </p:nvPr>
        </p:nvSpPr>
        <p:spPr>
          <a:xfrm>
            <a:off x="539775" y="540002"/>
            <a:ext cx="11112000" cy="5636962"/>
          </a:xfrm>
        </p:spPr>
        <p:txBody>
          <a:bodyPr anchor="ctr"/>
          <a:lstStyle>
            <a:lvl1pPr algn="ctr">
              <a:defRPr/>
            </a:lvl1pPr>
          </a:lstStyle>
          <a:p>
            <a:r>
              <a:rPr lang="en-GB"/>
              <a:t>Click icon to add picture</a:t>
            </a:r>
          </a:p>
        </p:txBody>
      </p:sp>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dirty="0">
                <a:solidFill>
                  <a:schemeClr val="tx2"/>
                </a:solidFill>
              </a:rPr>
              <a:t>Centre for Ageing Better</a:t>
            </a:r>
          </a:p>
        </p:txBody>
      </p:sp>
    </p:spTree>
    <p:extLst>
      <p:ext uri="{BB962C8B-B14F-4D97-AF65-F5344CB8AC3E}">
        <p14:creationId xmlns:p14="http://schemas.microsoft.com/office/powerpoint/2010/main" val="1790723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225E-F4AA-4846-820C-3B87AADB770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94A4153-7463-4EBF-A01B-8583FE7C1691}"/>
              </a:ext>
            </a:extLst>
          </p:cNvPr>
          <p:cNvSpPr>
            <a:spLocks noGrp="1"/>
          </p:cNvSpPr>
          <p:nvPr>
            <p:ph idx="1"/>
          </p:nvPr>
        </p:nvSpPr>
        <p:spPr>
          <a:xfrm>
            <a:off x="1966893" y="1636295"/>
            <a:ext cx="8444433" cy="3721768"/>
          </a:xfrm>
        </p:spPr>
        <p:txBody>
          <a:bodyPr>
            <a:normAutofit/>
          </a:bodyPr>
          <a:lstStyle>
            <a:lvl1pPr>
              <a:lnSpc>
                <a:spcPts val="1400"/>
              </a:lnSpc>
              <a:spcAft>
                <a:spcPts val="0"/>
              </a:spcAft>
              <a:defRPr sz="1200"/>
            </a:lvl1pPr>
            <a:lvl2pPr marL="180000" indent="-180000">
              <a:lnSpc>
                <a:spcPts val="1400"/>
              </a:lnSpc>
              <a:spcAft>
                <a:spcPts val="0"/>
              </a:spcAft>
              <a:defRPr sz="1200"/>
            </a:lvl2pPr>
            <a:lvl3pPr marL="180000" indent="-180000">
              <a:lnSpc>
                <a:spcPts val="1400"/>
              </a:lnSpc>
              <a:spcAft>
                <a:spcPts val="0"/>
              </a:spcAft>
              <a:defRPr sz="1200"/>
            </a:lvl3pPr>
            <a:lvl4pPr marL="180000" indent="-180000">
              <a:lnSpc>
                <a:spcPts val="1400"/>
              </a:lnSpc>
              <a:spcAft>
                <a:spcPts val="0"/>
              </a:spcAft>
              <a:defRPr sz="1200"/>
            </a:lvl4pPr>
            <a:lvl5pPr marL="180000" indent="-180000">
              <a:lnSpc>
                <a:spcPts val="1400"/>
              </a:lnSpc>
              <a:spcAft>
                <a:spcPts val="0"/>
              </a:spcAft>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dirty="0">
                <a:solidFill>
                  <a:schemeClr val="tx2"/>
                </a:solidFill>
              </a:rPr>
              <a:t>Centre for Ageing Better</a:t>
            </a:r>
          </a:p>
        </p:txBody>
      </p:sp>
      <p:sp>
        <p:nvSpPr>
          <p:cNvPr id="9" name="Text Placeholder 8">
            <a:extLst>
              <a:ext uri="{FF2B5EF4-FFF2-40B4-BE49-F238E27FC236}">
                <a16:creationId xmlns:a16="http://schemas.microsoft.com/office/drawing/2014/main" id="{D946D198-AFD1-4C75-9986-DDCE14775B91}"/>
              </a:ext>
            </a:extLst>
          </p:cNvPr>
          <p:cNvSpPr>
            <a:spLocks noGrp="1"/>
          </p:cNvSpPr>
          <p:nvPr>
            <p:ph type="body" sz="quarter" idx="13"/>
          </p:nvPr>
        </p:nvSpPr>
        <p:spPr>
          <a:xfrm>
            <a:off x="1966913" y="5523630"/>
            <a:ext cx="8443912" cy="550863"/>
          </a:xfrm>
        </p:spPr>
        <p:txBody>
          <a:bodyPr>
            <a:noAutofit/>
          </a:bodyPr>
          <a:lstStyle>
            <a:lvl1pPr>
              <a:lnSpc>
                <a:spcPts val="1400"/>
              </a:lnSpc>
              <a:spcAft>
                <a:spcPts val="0"/>
              </a:spcAft>
              <a:defRPr sz="1200"/>
            </a:lvl1pPr>
            <a:lvl2pPr>
              <a:lnSpc>
                <a:spcPts val="1400"/>
              </a:lnSpc>
              <a:spcAft>
                <a:spcPts val="0"/>
              </a:spcAft>
              <a:defRPr sz="1200"/>
            </a:lvl2pPr>
            <a:lvl3pPr>
              <a:lnSpc>
                <a:spcPts val="1400"/>
              </a:lnSpc>
              <a:spcAft>
                <a:spcPts val="0"/>
              </a:spcAft>
              <a:defRPr sz="1200"/>
            </a:lvl3pPr>
            <a:lvl4pPr>
              <a:lnSpc>
                <a:spcPts val="1400"/>
              </a:lnSpc>
              <a:spcAft>
                <a:spcPts val="0"/>
              </a:spcAft>
              <a:defRPr sz="1200"/>
            </a:lvl4pPr>
            <a:lvl5pPr>
              <a:lnSpc>
                <a:spcPts val="1400"/>
              </a:lnSpc>
              <a:spcAft>
                <a:spcPts val="0"/>
              </a:spcAft>
              <a:defRPr sz="1200"/>
            </a:lvl5pPr>
          </a:lstStyle>
          <a:p>
            <a:pPr lvl="0"/>
            <a:r>
              <a:rPr lang="en-GB"/>
              <a:t>Click to edit Master text styles</a:t>
            </a:r>
          </a:p>
        </p:txBody>
      </p:sp>
    </p:spTree>
    <p:extLst>
      <p:ext uri="{BB962C8B-B14F-4D97-AF65-F5344CB8AC3E}">
        <p14:creationId xmlns:p14="http://schemas.microsoft.com/office/powerpoint/2010/main" val="4069609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2182730"/>
            <a:ext cx="6032250" cy="2088000"/>
          </a:xfrm>
        </p:spPr>
        <p:txBody>
          <a:bodyPr anchor="t">
            <a:normAutofit/>
          </a:bodyPr>
          <a:lstStyle>
            <a:lvl1pPr algn="l">
              <a:lnSpc>
                <a:spcPts val="4800"/>
              </a:lnSpc>
              <a:defRPr sz="4500">
                <a:solidFill>
                  <a:schemeClr val="tx2"/>
                </a:solidFill>
              </a:defRPr>
            </a:lvl1pPr>
          </a:lstStyle>
          <a:p>
            <a:r>
              <a:rPr lang="en-GB"/>
              <a:t>Click to edit Master title style</a:t>
            </a:r>
            <a:endParaRPr lang="en-GB" dirty="0"/>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p:nvPr>
        </p:nvSpPr>
        <p:spPr>
          <a:xfrm>
            <a:off x="539999" y="4359652"/>
            <a:ext cx="4955110" cy="1565649"/>
          </a:xfrm>
        </p:spPr>
        <p:txBody>
          <a:bodyPr>
            <a:normAutofit/>
          </a:bodyPr>
          <a:lstStyle>
            <a:lvl1pPr marL="0" indent="0" algn="l">
              <a:lnSpc>
                <a:spcPts val="2160"/>
              </a:lnSpc>
              <a:spcAft>
                <a:spcPts val="0"/>
              </a:spcAft>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10" name="TextBox 9">
            <a:extLst>
              <a:ext uri="{FF2B5EF4-FFF2-40B4-BE49-F238E27FC236}">
                <a16:creationId xmlns:a16="http://schemas.microsoft.com/office/drawing/2014/main" id="{A3EC8675-A20E-4C95-AC1B-D8FCC3F8E1C2}"/>
              </a:ext>
            </a:extLst>
          </p:cNvPr>
          <p:cNvSpPr txBox="1"/>
          <p:nvPr userDrawn="1"/>
        </p:nvSpPr>
        <p:spPr>
          <a:xfrm>
            <a:off x="539999" y="6109967"/>
            <a:ext cx="3252865" cy="264175"/>
          </a:xfrm>
          <a:prstGeom prst="rect">
            <a:avLst/>
          </a:prstGeom>
          <a:noFill/>
        </p:spPr>
        <p:txBody>
          <a:bodyPr wrap="square" lIns="0" tIns="0" rIns="0" bIns="0" rtlCol="0">
            <a:spAutoFit/>
          </a:bodyPr>
          <a:lstStyle/>
          <a:p>
            <a:pPr>
              <a:lnSpc>
                <a:spcPts val="2160"/>
              </a:lnSpc>
            </a:pPr>
            <a:r>
              <a:rPr lang="en-GB" sz="1800" b="1" dirty="0">
                <a:solidFill>
                  <a:schemeClr val="tx2"/>
                </a:solidFill>
              </a:rPr>
              <a:t>ageing-better.org.uk</a:t>
            </a:r>
          </a:p>
        </p:txBody>
      </p:sp>
      <p:pic>
        <p:nvPicPr>
          <p:cNvPr id="5" name="Picture 4" descr="A picture containing food, drawing&#10;&#10;Description automatically generated">
            <a:extLst>
              <a:ext uri="{FF2B5EF4-FFF2-40B4-BE49-F238E27FC236}">
                <a16:creationId xmlns:a16="http://schemas.microsoft.com/office/drawing/2014/main" id="{EF297F36-1F0C-4B94-A560-40EEF49B06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0" y="540000"/>
            <a:ext cx="3063246" cy="726949"/>
          </a:xfrm>
          <a:prstGeom prst="rect">
            <a:avLst/>
          </a:prstGeom>
        </p:spPr>
      </p:pic>
      <p:sp>
        <p:nvSpPr>
          <p:cNvPr id="6" name="Rectangle 5">
            <a:extLst>
              <a:ext uri="{FF2B5EF4-FFF2-40B4-BE49-F238E27FC236}">
                <a16:creationId xmlns:a16="http://schemas.microsoft.com/office/drawing/2014/main" id="{8EA6A719-9FCD-4918-A77C-F2077EFC0956}"/>
              </a:ext>
            </a:extLst>
          </p:cNvPr>
          <p:cNvSpPr/>
          <p:nvPr userDrawn="1"/>
        </p:nvSpPr>
        <p:spPr>
          <a:xfrm>
            <a:off x="7587916" y="-2666"/>
            <a:ext cx="4604084" cy="6860666"/>
          </a:xfrm>
          <a:custGeom>
            <a:avLst/>
            <a:gdLst>
              <a:gd name="connsiteX0" fmla="*/ 0 w 4604084"/>
              <a:gd name="connsiteY0" fmla="*/ 0 h 6858000"/>
              <a:gd name="connsiteX1" fmla="*/ 4604084 w 4604084"/>
              <a:gd name="connsiteY1" fmla="*/ 0 h 6858000"/>
              <a:gd name="connsiteX2" fmla="*/ 4604084 w 4604084"/>
              <a:gd name="connsiteY2" fmla="*/ 6858000 h 6858000"/>
              <a:gd name="connsiteX3" fmla="*/ 0 w 4604084"/>
              <a:gd name="connsiteY3" fmla="*/ 6858000 h 6858000"/>
              <a:gd name="connsiteX4" fmla="*/ 0 w 4604084"/>
              <a:gd name="connsiteY4" fmla="*/ 0 h 6858000"/>
              <a:gd name="connsiteX0" fmla="*/ 0 w 4604084"/>
              <a:gd name="connsiteY0" fmla="*/ 2666 h 6860666"/>
              <a:gd name="connsiteX1" fmla="*/ 3974046 w 4604084"/>
              <a:gd name="connsiteY1" fmla="*/ 0 h 6860666"/>
              <a:gd name="connsiteX2" fmla="*/ 4604084 w 4604084"/>
              <a:gd name="connsiteY2" fmla="*/ 2666 h 6860666"/>
              <a:gd name="connsiteX3" fmla="*/ 4604084 w 4604084"/>
              <a:gd name="connsiteY3" fmla="*/ 6860666 h 6860666"/>
              <a:gd name="connsiteX4" fmla="*/ 0 w 4604084"/>
              <a:gd name="connsiteY4" fmla="*/ 6860666 h 6860666"/>
              <a:gd name="connsiteX5" fmla="*/ 0 w 4604084"/>
              <a:gd name="connsiteY5" fmla="*/ 2666 h 6860666"/>
              <a:gd name="connsiteX0" fmla="*/ 0 w 4604084"/>
              <a:gd name="connsiteY0" fmla="*/ 6860666 h 6860666"/>
              <a:gd name="connsiteX1" fmla="*/ 3974046 w 4604084"/>
              <a:gd name="connsiteY1" fmla="*/ 0 h 6860666"/>
              <a:gd name="connsiteX2" fmla="*/ 4604084 w 4604084"/>
              <a:gd name="connsiteY2" fmla="*/ 2666 h 6860666"/>
              <a:gd name="connsiteX3" fmla="*/ 4604084 w 4604084"/>
              <a:gd name="connsiteY3" fmla="*/ 6860666 h 6860666"/>
              <a:gd name="connsiteX4" fmla="*/ 0 w 4604084"/>
              <a:gd name="connsiteY4" fmla="*/ 6860666 h 6860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4084" h="6860666">
                <a:moveTo>
                  <a:pt x="0" y="6860666"/>
                </a:moveTo>
                <a:lnTo>
                  <a:pt x="3974046" y="0"/>
                </a:lnTo>
                <a:lnTo>
                  <a:pt x="4604084" y="2666"/>
                </a:lnTo>
                <a:lnTo>
                  <a:pt x="4604084" y="6860666"/>
                </a:lnTo>
                <a:lnTo>
                  <a:pt x="0" y="6860666"/>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53727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03">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2343150"/>
            <a:ext cx="6032250" cy="1908000"/>
          </a:xfrm>
        </p:spPr>
        <p:txBody>
          <a:bodyPr anchor="t">
            <a:normAutofit/>
          </a:bodyPr>
          <a:lstStyle>
            <a:lvl1pPr algn="l">
              <a:lnSpc>
                <a:spcPts val="4800"/>
              </a:lnSpc>
              <a:defRPr sz="4500">
                <a:solidFill>
                  <a:schemeClr val="bg1"/>
                </a:solidFill>
              </a:defRPr>
            </a:lvl1pPr>
          </a:lstStyle>
          <a:p>
            <a:r>
              <a:rPr lang="en-GB"/>
              <a:t>Click to edit Master title style</a:t>
            </a:r>
            <a:endParaRPr lang="en-GB" dirty="0"/>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p:nvPr>
        </p:nvSpPr>
        <p:spPr>
          <a:xfrm>
            <a:off x="539999" y="4359652"/>
            <a:ext cx="4955110" cy="1565649"/>
          </a:xfrm>
        </p:spPr>
        <p:txBody>
          <a:bodyPr>
            <a:normAutofit/>
          </a:bodyPr>
          <a:lstStyle>
            <a:lvl1pPr marL="0" indent="0" algn="l">
              <a:lnSpc>
                <a:spcPts val="2160"/>
              </a:lnSpc>
              <a:spcAft>
                <a:spcPts val="0"/>
              </a:spcAft>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10" name="TextBox 9">
            <a:extLst>
              <a:ext uri="{FF2B5EF4-FFF2-40B4-BE49-F238E27FC236}">
                <a16:creationId xmlns:a16="http://schemas.microsoft.com/office/drawing/2014/main" id="{A3EC8675-A20E-4C95-AC1B-D8FCC3F8E1C2}"/>
              </a:ext>
            </a:extLst>
          </p:cNvPr>
          <p:cNvSpPr txBox="1"/>
          <p:nvPr userDrawn="1"/>
        </p:nvSpPr>
        <p:spPr>
          <a:xfrm>
            <a:off x="539999" y="6109967"/>
            <a:ext cx="3252865" cy="264175"/>
          </a:xfrm>
          <a:prstGeom prst="rect">
            <a:avLst/>
          </a:prstGeom>
          <a:noFill/>
        </p:spPr>
        <p:txBody>
          <a:bodyPr wrap="square" lIns="0" tIns="0" rIns="0" bIns="0" rtlCol="0">
            <a:spAutoFit/>
          </a:bodyPr>
          <a:lstStyle/>
          <a:p>
            <a:pPr>
              <a:lnSpc>
                <a:spcPts val="2160"/>
              </a:lnSpc>
            </a:pPr>
            <a:r>
              <a:rPr lang="en-GB" sz="1800" b="1" dirty="0">
                <a:solidFill>
                  <a:schemeClr val="bg1"/>
                </a:solidFill>
              </a:rPr>
              <a:t>ageing-better.org.uk</a:t>
            </a:r>
          </a:p>
        </p:txBody>
      </p:sp>
      <p:pic>
        <p:nvPicPr>
          <p:cNvPr id="12" name="Picture 11" descr="A picture containing drawing, plate&#10;&#10;Description automatically generated">
            <a:extLst>
              <a:ext uri="{FF2B5EF4-FFF2-40B4-BE49-F238E27FC236}">
                <a16:creationId xmlns:a16="http://schemas.microsoft.com/office/drawing/2014/main" id="{6E0CCB01-21B9-4D6A-89C8-D3396044D3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0" y="540000"/>
            <a:ext cx="3063246" cy="726949"/>
          </a:xfrm>
          <a:prstGeom prst="rect">
            <a:avLst/>
          </a:prstGeom>
        </p:spPr>
      </p:pic>
      <p:sp>
        <p:nvSpPr>
          <p:cNvPr id="4" name="Rectangle 3">
            <a:extLst>
              <a:ext uri="{FF2B5EF4-FFF2-40B4-BE49-F238E27FC236}">
                <a16:creationId xmlns:a16="http://schemas.microsoft.com/office/drawing/2014/main" id="{9578086F-0858-4181-8712-BB8A84000D4F}"/>
              </a:ext>
            </a:extLst>
          </p:cNvPr>
          <p:cNvSpPr/>
          <p:nvPr userDrawn="1"/>
        </p:nvSpPr>
        <p:spPr>
          <a:xfrm>
            <a:off x="5561573" y="-9054"/>
            <a:ext cx="6630427" cy="6867054"/>
          </a:xfrm>
          <a:custGeom>
            <a:avLst/>
            <a:gdLst>
              <a:gd name="connsiteX0" fmla="*/ 0 w 6630427"/>
              <a:gd name="connsiteY0" fmla="*/ 0 h 6863716"/>
              <a:gd name="connsiteX1" fmla="*/ 6630427 w 6630427"/>
              <a:gd name="connsiteY1" fmla="*/ 0 h 6863716"/>
              <a:gd name="connsiteX2" fmla="*/ 6630427 w 6630427"/>
              <a:gd name="connsiteY2" fmla="*/ 6863716 h 6863716"/>
              <a:gd name="connsiteX3" fmla="*/ 0 w 6630427"/>
              <a:gd name="connsiteY3" fmla="*/ 6863716 h 6863716"/>
              <a:gd name="connsiteX4" fmla="*/ 0 w 6630427"/>
              <a:gd name="connsiteY4" fmla="*/ 0 h 6863716"/>
              <a:gd name="connsiteX0" fmla="*/ 0 w 6630427"/>
              <a:gd name="connsiteY0" fmla="*/ 3337 h 6867053"/>
              <a:gd name="connsiteX1" fmla="*/ 3980779 w 6630427"/>
              <a:gd name="connsiteY1" fmla="*/ 0 h 6867053"/>
              <a:gd name="connsiteX2" fmla="*/ 6630427 w 6630427"/>
              <a:gd name="connsiteY2" fmla="*/ 3337 h 6867053"/>
              <a:gd name="connsiteX3" fmla="*/ 6630427 w 6630427"/>
              <a:gd name="connsiteY3" fmla="*/ 6867053 h 6867053"/>
              <a:gd name="connsiteX4" fmla="*/ 0 w 6630427"/>
              <a:gd name="connsiteY4" fmla="*/ 6867053 h 6867053"/>
              <a:gd name="connsiteX5" fmla="*/ 0 w 6630427"/>
              <a:gd name="connsiteY5" fmla="*/ 3337 h 6867053"/>
              <a:gd name="connsiteX0" fmla="*/ 0 w 6630427"/>
              <a:gd name="connsiteY0" fmla="*/ 6867053 h 6867053"/>
              <a:gd name="connsiteX1" fmla="*/ 3980779 w 6630427"/>
              <a:gd name="connsiteY1" fmla="*/ 0 h 6867053"/>
              <a:gd name="connsiteX2" fmla="*/ 6630427 w 6630427"/>
              <a:gd name="connsiteY2" fmla="*/ 3337 h 6867053"/>
              <a:gd name="connsiteX3" fmla="*/ 6630427 w 6630427"/>
              <a:gd name="connsiteY3" fmla="*/ 6867053 h 6867053"/>
              <a:gd name="connsiteX4" fmla="*/ 0 w 6630427"/>
              <a:gd name="connsiteY4" fmla="*/ 6867053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7053">
                <a:moveTo>
                  <a:pt x="0" y="6867053"/>
                </a:moveTo>
                <a:lnTo>
                  <a:pt x="3980779" y="0"/>
                </a:lnTo>
                <a:lnTo>
                  <a:pt x="6630427" y="3337"/>
                </a:lnTo>
                <a:lnTo>
                  <a:pt x="6630427" y="6867053"/>
                </a:lnTo>
                <a:lnTo>
                  <a:pt x="0" y="686705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27570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 0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1592210"/>
            <a:ext cx="4561389" cy="1680379"/>
          </a:xfrm>
        </p:spPr>
        <p:txBody>
          <a:bodyPr anchor="t"/>
          <a:lstStyle>
            <a:lvl1pPr algn="l">
              <a:lnSpc>
                <a:spcPts val="6200"/>
              </a:lnSpc>
              <a:defRPr sz="6000">
                <a:solidFill>
                  <a:schemeClr val="bg1"/>
                </a:solidFill>
              </a:defRPr>
            </a:lvl1pPr>
          </a:lstStyle>
          <a:p>
            <a:r>
              <a:rPr lang="en-GB"/>
              <a:t>Click to edit Master title style</a:t>
            </a:r>
            <a:endParaRPr lang="en-GB" dirty="0"/>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hasCustomPrompt="1"/>
          </p:nvPr>
        </p:nvSpPr>
        <p:spPr>
          <a:xfrm>
            <a:off x="539999" y="3457428"/>
            <a:ext cx="5148000" cy="18288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t>
            </a:r>
            <a:br>
              <a:rPr lang="en-US" dirty="0"/>
            </a:br>
            <a:r>
              <a:rPr lang="en-US" dirty="0"/>
              <a:t>Master subtitle style</a:t>
            </a:r>
            <a:endParaRPr lang="en-GB" dirty="0"/>
          </a:p>
        </p:txBody>
      </p:sp>
      <p:sp>
        <p:nvSpPr>
          <p:cNvPr id="7" name="TextBox 6">
            <a:extLst>
              <a:ext uri="{FF2B5EF4-FFF2-40B4-BE49-F238E27FC236}">
                <a16:creationId xmlns:a16="http://schemas.microsoft.com/office/drawing/2014/main" id="{518A0DFA-A63F-4FE5-A44A-DD2E5F85E438}"/>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dirty="0">
                <a:solidFill>
                  <a:schemeClr val="bg1"/>
                </a:solidFill>
              </a:rPr>
              <a:t>Centre for Ageing Better</a:t>
            </a:r>
          </a:p>
        </p:txBody>
      </p:sp>
      <p:sp>
        <p:nvSpPr>
          <p:cNvPr id="6" name="Picture Placeholder 13">
            <a:extLst>
              <a:ext uri="{FF2B5EF4-FFF2-40B4-BE49-F238E27FC236}">
                <a16:creationId xmlns:a16="http://schemas.microsoft.com/office/drawing/2014/main" id="{6B977142-4933-49D3-8F0F-A8FC8722BC2B}"/>
              </a:ext>
            </a:extLst>
          </p:cNvPr>
          <p:cNvSpPr>
            <a:spLocks noGrp="1"/>
          </p:cNvSpPr>
          <p:nvPr>
            <p:ph type="pic" sz="quarter" idx="10"/>
          </p:nvPr>
        </p:nvSpPr>
        <p:spPr>
          <a:xfrm>
            <a:off x="5561573" y="-5716"/>
            <a:ext cx="6630427" cy="6863715"/>
          </a:xfrm>
          <a:custGeom>
            <a:avLst/>
            <a:gdLst>
              <a:gd name="connsiteX0" fmla="*/ 0 w 6697662"/>
              <a:gd name="connsiteY0" fmla="*/ 0 h 6858000"/>
              <a:gd name="connsiteX1" fmla="*/ 6697662 w 6697662"/>
              <a:gd name="connsiteY1" fmla="*/ 0 h 6858000"/>
              <a:gd name="connsiteX2" fmla="*/ 6697662 w 6697662"/>
              <a:gd name="connsiteY2" fmla="*/ 6858000 h 6858000"/>
              <a:gd name="connsiteX3" fmla="*/ 0 w 6697662"/>
              <a:gd name="connsiteY3" fmla="*/ 6858000 h 6858000"/>
              <a:gd name="connsiteX4" fmla="*/ 0 w 6697662"/>
              <a:gd name="connsiteY4" fmla="*/ 0 h 6858000"/>
              <a:gd name="connsiteX0" fmla="*/ 0 w 6697662"/>
              <a:gd name="connsiteY0" fmla="*/ 5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5" fmla="*/ 0 w 6697662"/>
              <a:gd name="connsiteY5" fmla="*/ 5715 h 6863715"/>
              <a:gd name="connsiteX0" fmla="*/ 0 w 6697662"/>
              <a:gd name="connsiteY0" fmla="*/ 6863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0" fmla="*/ 0 w 6630427"/>
              <a:gd name="connsiteY0" fmla="*/ 6863715 h 6863715"/>
              <a:gd name="connsiteX1" fmla="*/ 3982477 w 6630427"/>
              <a:gd name="connsiteY1" fmla="*/ 0 h 6863715"/>
              <a:gd name="connsiteX2" fmla="*/ 6630427 w 6630427"/>
              <a:gd name="connsiteY2" fmla="*/ 5715 h 6863715"/>
              <a:gd name="connsiteX3" fmla="*/ 6630427 w 6630427"/>
              <a:gd name="connsiteY3" fmla="*/ 6863715 h 6863715"/>
              <a:gd name="connsiteX4" fmla="*/ 0 w 6630427"/>
              <a:gd name="connsiteY4" fmla="*/ 6863715 h 6863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3715">
                <a:moveTo>
                  <a:pt x="0" y="6863715"/>
                </a:moveTo>
                <a:lnTo>
                  <a:pt x="3982477" y="0"/>
                </a:lnTo>
                <a:lnTo>
                  <a:pt x="6630427" y="5715"/>
                </a:lnTo>
                <a:lnTo>
                  <a:pt x="6630427" y="6863715"/>
                </a:lnTo>
                <a:lnTo>
                  <a:pt x="0" y="6863715"/>
                </a:lnTo>
                <a:close/>
              </a:path>
            </a:pathLst>
          </a:custGeom>
        </p:spPr>
        <p:txBody>
          <a:bodyPr anchor="ctr"/>
          <a:lstStyle>
            <a:lvl1pPr algn="ctr">
              <a:defRPr/>
            </a:lvl1pPr>
          </a:lstStyle>
          <a:p>
            <a:r>
              <a:rPr lang="en-GB"/>
              <a:t>Click icon to add picture</a:t>
            </a:r>
          </a:p>
        </p:txBody>
      </p:sp>
    </p:spTree>
    <p:extLst>
      <p:ext uri="{BB962C8B-B14F-4D97-AF65-F5344CB8AC3E}">
        <p14:creationId xmlns:p14="http://schemas.microsoft.com/office/powerpoint/2010/main" val="773559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ivider Slide - 02">
    <p:bg>
      <p:bgPr>
        <a:solidFill>
          <a:srgbClr val="F7EFDA"/>
        </a:solidFill>
        <a:effectLst/>
      </p:bgPr>
    </p:bg>
    <p:spTree>
      <p:nvGrpSpPr>
        <p:cNvPr id="1" name=""/>
        <p:cNvGrpSpPr/>
        <p:nvPr/>
      </p:nvGrpSpPr>
      <p:grpSpPr>
        <a:xfrm>
          <a:off x="0" y="0"/>
          <a:ext cx="0" cy="0"/>
          <a:chOff x="0" y="0"/>
          <a:chExt cx="0" cy="0"/>
        </a:xfrm>
      </p:grpSpPr>
      <p:pic>
        <p:nvPicPr>
          <p:cNvPr id="9" name="Picture 8" descr="A picture containing graphics, toy, room, drawing&#10;&#10;Description automatically generated">
            <a:extLst>
              <a:ext uri="{FF2B5EF4-FFF2-40B4-BE49-F238E27FC236}">
                <a16:creationId xmlns:a16="http://schemas.microsoft.com/office/drawing/2014/main" id="{77C5280E-AB6E-4C24-B6E8-FC04439CDC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37852" y="1307767"/>
            <a:ext cx="5754148" cy="4242465"/>
          </a:xfrm>
          <a:prstGeom prst="rect">
            <a:avLst/>
          </a:prstGeom>
        </p:spPr>
      </p:pic>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1592210"/>
            <a:ext cx="4561389" cy="1680379"/>
          </a:xfrm>
        </p:spPr>
        <p:txBody>
          <a:bodyPr anchor="t"/>
          <a:lstStyle>
            <a:lvl1pPr algn="l">
              <a:lnSpc>
                <a:spcPts val="6200"/>
              </a:lnSpc>
              <a:defRPr sz="6000"/>
            </a:lvl1pPr>
          </a:lstStyle>
          <a:p>
            <a:r>
              <a:rPr lang="en-GB"/>
              <a:t>Click to edit Master title style</a:t>
            </a:r>
            <a:endParaRPr lang="en-GB" dirty="0"/>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hasCustomPrompt="1"/>
          </p:nvPr>
        </p:nvSpPr>
        <p:spPr>
          <a:xfrm>
            <a:off x="539999" y="3457428"/>
            <a:ext cx="5148000" cy="1828800"/>
          </a:xfrm>
        </p:spPr>
        <p:txBody>
          <a:bodyPr/>
          <a:lstStyle>
            <a:lvl1pPr marL="0" indent="0" algn="l">
              <a:spcAft>
                <a:spcPts val="0"/>
              </a:spcAft>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t>
            </a:r>
            <a:br>
              <a:rPr lang="en-US" dirty="0"/>
            </a:br>
            <a:r>
              <a:rPr lang="en-US" dirty="0"/>
              <a:t>Master subtitle style</a:t>
            </a:r>
            <a:endParaRPr lang="en-GB" dirty="0"/>
          </a:p>
        </p:txBody>
      </p:sp>
      <p:sp>
        <p:nvSpPr>
          <p:cNvPr id="7" name="TextBox 6">
            <a:extLst>
              <a:ext uri="{FF2B5EF4-FFF2-40B4-BE49-F238E27FC236}">
                <a16:creationId xmlns:a16="http://schemas.microsoft.com/office/drawing/2014/main" id="{518A0DFA-A63F-4FE5-A44A-DD2E5F85E438}"/>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dirty="0">
                <a:solidFill>
                  <a:schemeClr val="tx2"/>
                </a:solidFill>
              </a:rPr>
              <a:t>Centre for Ageing Better</a:t>
            </a:r>
          </a:p>
        </p:txBody>
      </p:sp>
    </p:spTree>
    <p:extLst>
      <p:ext uri="{BB962C8B-B14F-4D97-AF65-F5344CB8AC3E}">
        <p14:creationId xmlns:p14="http://schemas.microsoft.com/office/powerpoint/2010/main" val="4104976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Divider Slide - 02">
    <p:bg>
      <p:bgPr>
        <a:solidFill>
          <a:srgbClr val="F7EFD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1592210"/>
            <a:ext cx="4561389" cy="1680379"/>
          </a:xfrm>
        </p:spPr>
        <p:txBody>
          <a:bodyPr anchor="t"/>
          <a:lstStyle>
            <a:lvl1pPr algn="l">
              <a:lnSpc>
                <a:spcPts val="6200"/>
              </a:lnSpc>
              <a:defRPr sz="6000"/>
            </a:lvl1pPr>
          </a:lstStyle>
          <a:p>
            <a:r>
              <a:rPr lang="en-GB"/>
              <a:t>Click to edit Master title style</a:t>
            </a:r>
            <a:endParaRPr lang="en-GB" dirty="0"/>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hasCustomPrompt="1"/>
          </p:nvPr>
        </p:nvSpPr>
        <p:spPr>
          <a:xfrm>
            <a:off x="539999" y="3457428"/>
            <a:ext cx="5148000" cy="1828800"/>
          </a:xfrm>
        </p:spPr>
        <p:txBody>
          <a:bodyPr/>
          <a:lstStyle>
            <a:lvl1pPr marL="0" indent="0" algn="l">
              <a:spcAft>
                <a:spcPts val="0"/>
              </a:spcAft>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t>
            </a:r>
            <a:br>
              <a:rPr lang="en-US" dirty="0"/>
            </a:br>
            <a:r>
              <a:rPr lang="en-US" dirty="0"/>
              <a:t>Master subtitle style</a:t>
            </a:r>
            <a:endParaRPr lang="en-GB" dirty="0"/>
          </a:p>
        </p:txBody>
      </p:sp>
      <p:sp>
        <p:nvSpPr>
          <p:cNvPr id="7" name="TextBox 6">
            <a:extLst>
              <a:ext uri="{FF2B5EF4-FFF2-40B4-BE49-F238E27FC236}">
                <a16:creationId xmlns:a16="http://schemas.microsoft.com/office/drawing/2014/main" id="{518A0DFA-A63F-4FE5-A44A-DD2E5F85E438}"/>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dirty="0">
                <a:solidFill>
                  <a:schemeClr val="tx2"/>
                </a:solidFill>
              </a:rPr>
              <a:t>Centre for Ageing Better</a:t>
            </a:r>
          </a:p>
        </p:txBody>
      </p:sp>
    </p:spTree>
    <p:extLst>
      <p:ext uri="{BB962C8B-B14F-4D97-AF65-F5344CB8AC3E}">
        <p14:creationId xmlns:p14="http://schemas.microsoft.com/office/powerpoint/2010/main" val="47652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 04">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1592210"/>
            <a:ext cx="4561389" cy="1680379"/>
          </a:xfrm>
        </p:spPr>
        <p:txBody>
          <a:bodyPr anchor="t"/>
          <a:lstStyle>
            <a:lvl1pPr algn="l">
              <a:lnSpc>
                <a:spcPts val="6200"/>
              </a:lnSpc>
              <a:defRPr sz="6000">
                <a:solidFill>
                  <a:schemeClr val="bg1"/>
                </a:solidFill>
              </a:defRPr>
            </a:lvl1pPr>
          </a:lstStyle>
          <a:p>
            <a:r>
              <a:rPr lang="en-GB"/>
              <a:t>Click to edit Master title style</a:t>
            </a:r>
            <a:endParaRPr lang="en-GB" dirty="0"/>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hasCustomPrompt="1"/>
          </p:nvPr>
        </p:nvSpPr>
        <p:spPr>
          <a:xfrm>
            <a:off x="539999" y="3457428"/>
            <a:ext cx="5148000" cy="1828800"/>
          </a:xfrm>
        </p:spPr>
        <p:txBody>
          <a:bodyPr/>
          <a:lstStyle>
            <a:lvl1pPr marL="0" indent="0" algn="l">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t>
            </a:r>
            <a:br>
              <a:rPr lang="en-US" dirty="0"/>
            </a:br>
            <a:r>
              <a:rPr lang="en-US" dirty="0"/>
              <a:t>Master subtitle style</a:t>
            </a:r>
            <a:endParaRPr lang="en-GB" dirty="0"/>
          </a:p>
        </p:txBody>
      </p:sp>
      <p:sp>
        <p:nvSpPr>
          <p:cNvPr id="7" name="TextBox 6">
            <a:extLst>
              <a:ext uri="{FF2B5EF4-FFF2-40B4-BE49-F238E27FC236}">
                <a16:creationId xmlns:a16="http://schemas.microsoft.com/office/drawing/2014/main" id="{518A0DFA-A63F-4FE5-A44A-DD2E5F85E438}"/>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dirty="0">
                <a:solidFill>
                  <a:schemeClr val="bg1"/>
                </a:solidFill>
              </a:rPr>
              <a:t>Centre for Ageing Better</a:t>
            </a:r>
          </a:p>
        </p:txBody>
      </p:sp>
      <p:pic>
        <p:nvPicPr>
          <p:cNvPr id="6" name="Picture 5" descr="A close up of a logo&#10;&#10;Description automatically generated">
            <a:extLst>
              <a:ext uri="{FF2B5EF4-FFF2-40B4-BE49-F238E27FC236}">
                <a16:creationId xmlns:a16="http://schemas.microsoft.com/office/drawing/2014/main" id="{6328B93F-8B2E-4E4F-8C2C-30053DCD6E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1605" y="-4186"/>
            <a:ext cx="6630395" cy="6862186"/>
          </a:xfrm>
          <a:prstGeom prst="rect">
            <a:avLst/>
          </a:prstGeom>
        </p:spPr>
      </p:pic>
    </p:spTree>
    <p:extLst>
      <p:ext uri="{BB962C8B-B14F-4D97-AF65-F5344CB8AC3E}">
        <p14:creationId xmlns:p14="http://schemas.microsoft.com/office/powerpoint/2010/main" val="107953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Divider Slide - 03">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1592210"/>
            <a:ext cx="4561389" cy="1680379"/>
          </a:xfrm>
        </p:spPr>
        <p:txBody>
          <a:bodyPr anchor="t"/>
          <a:lstStyle>
            <a:lvl1pPr algn="l">
              <a:lnSpc>
                <a:spcPts val="6200"/>
              </a:lnSpc>
              <a:defRPr sz="6000">
                <a:solidFill>
                  <a:schemeClr val="bg1"/>
                </a:solidFill>
              </a:defRPr>
            </a:lvl1pPr>
          </a:lstStyle>
          <a:p>
            <a:r>
              <a:rPr lang="en-GB"/>
              <a:t>Click to edit Master title style</a:t>
            </a:r>
            <a:endParaRPr lang="en-GB" dirty="0"/>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hasCustomPrompt="1"/>
          </p:nvPr>
        </p:nvSpPr>
        <p:spPr>
          <a:xfrm>
            <a:off x="539999" y="3457428"/>
            <a:ext cx="5148000" cy="1828800"/>
          </a:xfrm>
        </p:spPr>
        <p:txBody>
          <a:bodyPr/>
          <a:lstStyle>
            <a:lvl1pPr marL="0" indent="0" algn="l">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t>
            </a:r>
            <a:br>
              <a:rPr lang="en-US" dirty="0"/>
            </a:br>
            <a:r>
              <a:rPr lang="en-US" dirty="0"/>
              <a:t>Master subtitle style</a:t>
            </a:r>
            <a:endParaRPr lang="en-GB" dirty="0"/>
          </a:p>
        </p:txBody>
      </p:sp>
      <p:sp>
        <p:nvSpPr>
          <p:cNvPr id="7" name="TextBox 6">
            <a:extLst>
              <a:ext uri="{FF2B5EF4-FFF2-40B4-BE49-F238E27FC236}">
                <a16:creationId xmlns:a16="http://schemas.microsoft.com/office/drawing/2014/main" id="{518A0DFA-A63F-4FE5-A44A-DD2E5F85E438}"/>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dirty="0">
                <a:solidFill>
                  <a:schemeClr val="bg1"/>
                </a:solidFill>
              </a:rPr>
              <a:t>Centre for Ageing Better</a:t>
            </a:r>
          </a:p>
        </p:txBody>
      </p:sp>
      <p:sp>
        <p:nvSpPr>
          <p:cNvPr id="8" name="Rectangle 3">
            <a:extLst>
              <a:ext uri="{FF2B5EF4-FFF2-40B4-BE49-F238E27FC236}">
                <a16:creationId xmlns:a16="http://schemas.microsoft.com/office/drawing/2014/main" id="{FE03BE5F-F899-4FD7-8639-0069F9C8878A}"/>
              </a:ext>
            </a:extLst>
          </p:cNvPr>
          <p:cNvSpPr/>
          <p:nvPr userDrawn="1"/>
        </p:nvSpPr>
        <p:spPr>
          <a:xfrm>
            <a:off x="5561573" y="-9054"/>
            <a:ext cx="6630427" cy="6867053"/>
          </a:xfrm>
          <a:custGeom>
            <a:avLst/>
            <a:gdLst>
              <a:gd name="connsiteX0" fmla="*/ 0 w 6630427"/>
              <a:gd name="connsiteY0" fmla="*/ 0 h 6863716"/>
              <a:gd name="connsiteX1" fmla="*/ 6630427 w 6630427"/>
              <a:gd name="connsiteY1" fmla="*/ 0 h 6863716"/>
              <a:gd name="connsiteX2" fmla="*/ 6630427 w 6630427"/>
              <a:gd name="connsiteY2" fmla="*/ 6863716 h 6863716"/>
              <a:gd name="connsiteX3" fmla="*/ 0 w 6630427"/>
              <a:gd name="connsiteY3" fmla="*/ 6863716 h 6863716"/>
              <a:gd name="connsiteX4" fmla="*/ 0 w 6630427"/>
              <a:gd name="connsiteY4" fmla="*/ 0 h 6863716"/>
              <a:gd name="connsiteX0" fmla="*/ 0 w 6630427"/>
              <a:gd name="connsiteY0" fmla="*/ 3337 h 6867053"/>
              <a:gd name="connsiteX1" fmla="*/ 3980779 w 6630427"/>
              <a:gd name="connsiteY1" fmla="*/ 0 h 6867053"/>
              <a:gd name="connsiteX2" fmla="*/ 6630427 w 6630427"/>
              <a:gd name="connsiteY2" fmla="*/ 3337 h 6867053"/>
              <a:gd name="connsiteX3" fmla="*/ 6630427 w 6630427"/>
              <a:gd name="connsiteY3" fmla="*/ 6867053 h 6867053"/>
              <a:gd name="connsiteX4" fmla="*/ 0 w 6630427"/>
              <a:gd name="connsiteY4" fmla="*/ 6867053 h 6867053"/>
              <a:gd name="connsiteX5" fmla="*/ 0 w 6630427"/>
              <a:gd name="connsiteY5" fmla="*/ 3337 h 6867053"/>
              <a:gd name="connsiteX0" fmla="*/ 0 w 6630427"/>
              <a:gd name="connsiteY0" fmla="*/ 6867053 h 6867053"/>
              <a:gd name="connsiteX1" fmla="*/ 3980779 w 6630427"/>
              <a:gd name="connsiteY1" fmla="*/ 0 h 6867053"/>
              <a:gd name="connsiteX2" fmla="*/ 6630427 w 6630427"/>
              <a:gd name="connsiteY2" fmla="*/ 3337 h 6867053"/>
              <a:gd name="connsiteX3" fmla="*/ 6630427 w 6630427"/>
              <a:gd name="connsiteY3" fmla="*/ 6867053 h 6867053"/>
              <a:gd name="connsiteX4" fmla="*/ 0 w 6630427"/>
              <a:gd name="connsiteY4" fmla="*/ 6867053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7053">
                <a:moveTo>
                  <a:pt x="0" y="6867053"/>
                </a:moveTo>
                <a:lnTo>
                  <a:pt x="3980779" y="0"/>
                </a:lnTo>
                <a:lnTo>
                  <a:pt x="6630427" y="3337"/>
                </a:lnTo>
                <a:lnTo>
                  <a:pt x="6630427" y="6867053"/>
                </a:lnTo>
                <a:lnTo>
                  <a:pt x="0" y="6867053"/>
                </a:lnTo>
                <a:close/>
              </a:path>
            </a:pathLst>
          </a:custGeom>
          <a:solidFill>
            <a:srgbClr val="F28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27534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hasCustomPrompt="1"/>
          </p:nvPr>
        </p:nvSpPr>
        <p:spPr>
          <a:xfrm>
            <a:off x="443748" y="2839452"/>
            <a:ext cx="6032250" cy="898358"/>
          </a:xfrm>
        </p:spPr>
        <p:txBody>
          <a:bodyPr anchor="t">
            <a:noAutofit/>
          </a:bodyPr>
          <a:lstStyle>
            <a:lvl1pPr algn="l">
              <a:lnSpc>
                <a:spcPts val="6000"/>
              </a:lnSpc>
              <a:defRPr sz="6000">
                <a:solidFill>
                  <a:schemeClr val="bg1"/>
                </a:solidFill>
              </a:defRPr>
            </a:lvl1pPr>
          </a:lstStyle>
          <a:p>
            <a:r>
              <a:rPr lang="en-US" dirty="0"/>
              <a:t>Thank you</a:t>
            </a:r>
            <a:endParaRPr lang="en-GB" dirty="0"/>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hasCustomPrompt="1"/>
          </p:nvPr>
        </p:nvSpPr>
        <p:spPr>
          <a:xfrm>
            <a:off x="443748" y="3914274"/>
            <a:ext cx="5051361" cy="2011028"/>
          </a:xfrm>
        </p:spPr>
        <p:txBody>
          <a:bodyPr>
            <a:normAutofit/>
          </a:bodyPr>
          <a:lstStyle>
            <a:lvl1pPr marL="0" indent="0" algn="l">
              <a:lnSpc>
                <a:spcPts val="2800"/>
              </a:lnSpc>
              <a:spcAft>
                <a:spcPts val="0"/>
              </a:spcAft>
              <a:buNone/>
              <a:defRPr sz="21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info@ageing-better.org.uk</a:t>
            </a:r>
          </a:p>
          <a:p>
            <a:r>
              <a:rPr lang="en-US" dirty="0"/>
              <a:t>@ageing-better</a:t>
            </a:r>
          </a:p>
        </p:txBody>
      </p:sp>
      <p:sp>
        <p:nvSpPr>
          <p:cNvPr id="7" name="TextBox 6">
            <a:extLst>
              <a:ext uri="{FF2B5EF4-FFF2-40B4-BE49-F238E27FC236}">
                <a16:creationId xmlns:a16="http://schemas.microsoft.com/office/drawing/2014/main" id="{518A0DFA-A63F-4FE5-A44A-DD2E5F85E438}"/>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dirty="0">
                <a:solidFill>
                  <a:schemeClr val="bg1"/>
                </a:solidFill>
              </a:rPr>
              <a:t>Centre for Ageing Better</a:t>
            </a:r>
          </a:p>
        </p:txBody>
      </p:sp>
      <p:pic>
        <p:nvPicPr>
          <p:cNvPr id="12" name="Picture 11" descr="A picture containing drawing, plate&#10;&#10;Description automatically generated">
            <a:extLst>
              <a:ext uri="{FF2B5EF4-FFF2-40B4-BE49-F238E27FC236}">
                <a16:creationId xmlns:a16="http://schemas.microsoft.com/office/drawing/2014/main" id="{6E0CCB01-21B9-4D6A-89C8-D3396044D3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0" y="540000"/>
            <a:ext cx="3063246" cy="726949"/>
          </a:xfrm>
          <a:prstGeom prst="rect">
            <a:avLst/>
          </a:prstGeom>
        </p:spPr>
      </p:pic>
      <p:sp>
        <p:nvSpPr>
          <p:cNvPr id="4" name="Rectangle 3">
            <a:extLst>
              <a:ext uri="{FF2B5EF4-FFF2-40B4-BE49-F238E27FC236}">
                <a16:creationId xmlns:a16="http://schemas.microsoft.com/office/drawing/2014/main" id="{9578086F-0858-4181-8712-BB8A84000D4F}"/>
              </a:ext>
            </a:extLst>
          </p:cNvPr>
          <p:cNvSpPr/>
          <p:nvPr userDrawn="1"/>
        </p:nvSpPr>
        <p:spPr>
          <a:xfrm>
            <a:off x="5561573" y="-9054"/>
            <a:ext cx="6630427" cy="6867054"/>
          </a:xfrm>
          <a:custGeom>
            <a:avLst/>
            <a:gdLst>
              <a:gd name="connsiteX0" fmla="*/ 0 w 6630427"/>
              <a:gd name="connsiteY0" fmla="*/ 0 h 6863716"/>
              <a:gd name="connsiteX1" fmla="*/ 6630427 w 6630427"/>
              <a:gd name="connsiteY1" fmla="*/ 0 h 6863716"/>
              <a:gd name="connsiteX2" fmla="*/ 6630427 w 6630427"/>
              <a:gd name="connsiteY2" fmla="*/ 6863716 h 6863716"/>
              <a:gd name="connsiteX3" fmla="*/ 0 w 6630427"/>
              <a:gd name="connsiteY3" fmla="*/ 6863716 h 6863716"/>
              <a:gd name="connsiteX4" fmla="*/ 0 w 6630427"/>
              <a:gd name="connsiteY4" fmla="*/ 0 h 6863716"/>
              <a:gd name="connsiteX0" fmla="*/ 0 w 6630427"/>
              <a:gd name="connsiteY0" fmla="*/ 3337 h 6867053"/>
              <a:gd name="connsiteX1" fmla="*/ 3980779 w 6630427"/>
              <a:gd name="connsiteY1" fmla="*/ 0 h 6867053"/>
              <a:gd name="connsiteX2" fmla="*/ 6630427 w 6630427"/>
              <a:gd name="connsiteY2" fmla="*/ 3337 h 6867053"/>
              <a:gd name="connsiteX3" fmla="*/ 6630427 w 6630427"/>
              <a:gd name="connsiteY3" fmla="*/ 6867053 h 6867053"/>
              <a:gd name="connsiteX4" fmla="*/ 0 w 6630427"/>
              <a:gd name="connsiteY4" fmla="*/ 6867053 h 6867053"/>
              <a:gd name="connsiteX5" fmla="*/ 0 w 6630427"/>
              <a:gd name="connsiteY5" fmla="*/ 3337 h 6867053"/>
              <a:gd name="connsiteX0" fmla="*/ 0 w 6630427"/>
              <a:gd name="connsiteY0" fmla="*/ 6867053 h 6867053"/>
              <a:gd name="connsiteX1" fmla="*/ 3980779 w 6630427"/>
              <a:gd name="connsiteY1" fmla="*/ 0 h 6867053"/>
              <a:gd name="connsiteX2" fmla="*/ 6630427 w 6630427"/>
              <a:gd name="connsiteY2" fmla="*/ 3337 h 6867053"/>
              <a:gd name="connsiteX3" fmla="*/ 6630427 w 6630427"/>
              <a:gd name="connsiteY3" fmla="*/ 6867053 h 6867053"/>
              <a:gd name="connsiteX4" fmla="*/ 0 w 6630427"/>
              <a:gd name="connsiteY4" fmla="*/ 6867053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7053">
                <a:moveTo>
                  <a:pt x="0" y="6867053"/>
                </a:moveTo>
                <a:lnTo>
                  <a:pt x="3980779" y="0"/>
                </a:lnTo>
                <a:lnTo>
                  <a:pt x="6630427" y="3337"/>
                </a:lnTo>
                <a:lnTo>
                  <a:pt x="6630427" y="6867053"/>
                </a:lnTo>
                <a:lnTo>
                  <a:pt x="0" y="686705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26778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50725B-5048-4F3E-9DC1-7EF59B015559}"/>
              </a:ext>
            </a:extLst>
          </p:cNvPr>
          <p:cNvSpPr>
            <a:spLocks noGrp="1"/>
          </p:cNvSpPr>
          <p:nvPr>
            <p:ph type="title"/>
          </p:nvPr>
        </p:nvSpPr>
        <p:spPr>
          <a:xfrm>
            <a:off x="539999" y="540001"/>
            <a:ext cx="11112000" cy="1034462"/>
          </a:xfrm>
          <a:prstGeom prst="rect">
            <a:avLst/>
          </a:prstGeom>
        </p:spPr>
        <p:txBody>
          <a:bodyPr vert="horz" lIns="0" tIns="0" rIns="0" bIns="0" rtlCol="0" anchor="t" anchorCtr="0">
            <a:noAutofit/>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72855DF8-B33B-4566-9E0D-CBC6AD0865B4}"/>
              </a:ext>
            </a:extLst>
          </p:cNvPr>
          <p:cNvSpPr>
            <a:spLocks noGrp="1"/>
          </p:cNvSpPr>
          <p:nvPr>
            <p:ph type="body" idx="1"/>
          </p:nvPr>
        </p:nvSpPr>
        <p:spPr>
          <a:xfrm>
            <a:off x="540000" y="1753849"/>
            <a:ext cx="11112000" cy="4423114"/>
          </a:xfrm>
          <a:prstGeom prst="rect">
            <a:avLst/>
          </a:prstGeom>
        </p:spPr>
        <p:txBody>
          <a:bodyPr vert="horz" lIns="0" tIns="0" rIns="0" bIns="0" rtlCol="0" anchor="t" anchorCtr="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Slide Number Placeholder 5">
            <a:extLst>
              <a:ext uri="{FF2B5EF4-FFF2-40B4-BE49-F238E27FC236}">
                <a16:creationId xmlns:a16="http://schemas.microsoft.com/office/drawing/2014/main" id="{22D8FEB6-640B-4FFF-9C60-025821199623}"/>
              </a:ext>
            </a:extLst>
          </p:cNvPr>
          <p:cNvSpPr>
            <a:spLocks noGrp="1"/>
          </p:cNvSpPr>
          <p:nvPr>
            <p:ph type="sldNum" sz="quarter" idx="4"/>
          </p:nvPr>
        </p:nvSpPr>
        <p:spPr>
          <a:xfrm>
            <a:off x="8908800" y="6374142"/>
            <a:ext cx="2743200" cy="365125"/>
          </a:xfrm>
          <a:prstGeom prst="rect">
            <a:avLst/>
          </a:prstGeom>
        </p:spPr>
        <p:txBody>
          <a:bodyPr vert="horz" lIns="0" tIns="0" rIns="0" bIns="0" rtlCol="0" anchor="t" anchorCtr="0">
            <a:noAutofit/>
          </a:bodyPr>
          <a:lstStyle>
            <a:lvl1pPr algn="r">
              <a:defRPr sz="1200" b="1">
                <a:solidFill>
                  <a:schemeClr val="tx2"/>
                </a:solidFill>
              </a:defRPr>
            </a:lvl1pPr>
          </a:lstStyle>
          <a:p>
            <a:fld id="{B5042770-298F-4A05-AC19-71EBAFD4AFB7}" type="slidenum">
              <a:rPr lang="en-GB" smtClean="0"/>
              <a:pPr/>
              <a:t>‹#›</a:t>
            </a:fld>
            <a:endParaRPr lang="en-GB"/>
          </a:p>
        </p:txBody>
      </p:sp>
    </p:spTree>
    <p:extLst>
      <p:ext uri="{BB962C8B-B14F-4D97-AF65-F5344CB8AC3E}">
        <p14:creationId xmlns:p14="http://schemas.microsoft.com/office/powerpoint/2010/main" val="874641505"/>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1" r:id="rId5"/>
    <p:sldLayoutId id="2147483668" r:id="rId6"/>
    <p:sldLayoutId id="2147483666" r:id="rId7"/>
    <p:sldLayoutId id="2147483667" r:id="rId8"/>
    <p:sldLayoutId id="2147483659" r:id="rId9"/>
    <p:sldLayoutId id="2147483650" r:id="rId10"/>
    <p:sldLayoutId id="2147483663" r:id="rId11"/>
    <p:sldLayoutId id="2147483658" r:id="rId12"/>
    <p:sldLayoutId id="2147483665" r:id="rId13"/>
    <p:sldLayoutId id="2147483664" r:id="rId14"/>
    <p:sldLayoutId id="2147483655" r:id="rId15"/>
    <p:sldLayoutId id="2147483662" r:id="rId16"/>
    <p:sldLayoutId id="2147483657" r:id="rId17"/>
    <p:sldLayoutId id="2147483656" r:id="rId18"/>
  </p:sldLayoutIdLst>
  <p:txStyles>
    <p:titleStyle>
      <a:lvl1pPr algn="l" defTabSz="914400" rtl="0" eaLnBrk="1" latinLnBrk="0" hangingPunct="1">
        <a:lnSpc>
          <a:spcPts val="3600"/>
        </a:lnSpc>
        <a:spcBef>
          <a:spcPct val="0"/>
        </a:spcBef>
        <a:buNone/>
        <a:defRPr sz="3000" kern="1200">
          <a:solidFill>
            <a:schemeClr val="tx2"/>
          </a:solidFill>
          <a:latin typeface="+mj-lt"/>
          <a:ea typeface="+mj-ea"/>
          <a:cs typeface="+mj-cs"/>
        </a:defRPr>
      </a:lvl1pPr>
    </p:titleStyle>
    <p:bodyStyle>
      <a:lvl1pPr marL="0" indent="0" algn="l" defTabSz="914400" rtl="0" eaLnBrk="1" latinLnBrk="0" hangingPunct="1">
        <a:lnSpc>
          <a:spcPts val="2700"/>
        </a:lnSpc>
        <a:spcBef>
          <a:spcPts val="0"/>
        </a:spcBef>
        <a:spcAft>
          <a:spcPts val="1400"/>
        </a:spcAft>
        <a:buFont typeface="Arial" panose="020B0604020202020204" pitchFamily="34" charset="0"/>
        <a:buNone/>
        <a:defRPr sz="2100" kern="1200">
          <a:solidFill>
            <a:schemeClr val="tx1"/>
          </a:solidFill>
          <a:latin typeface="+mn-lt"/>
          <a:ea typeface="+mn-ea"/>
          <a:cs typeface="+mn-cs"/>
        </a:defRPr>
      </a:lvl1pPr>
      <a:lvl2pPr marL="216000" indent="-216000" algn="l" defTabSz="914400" rtl="0" eaLnBrk="1" latinLnBrk="0" hangingPunct="1">
        <a:lnSpc>
          <a:spcPts val="2700"/>
        </a:lnSpc>
        <a:spcBef>
          <a:spcPts val="0"/>
        </a:spcBef>
        <a:spcAft>
          <a:spcPts val="1200"/>
        </a:spcAft>
        <a:buClr>
          <a:schemeClr val="tx1"/>
        </a:buClr>
        <a:buFont typeface="Symbol" panose="05050102010706020507" pitchFamily="18" charset="2"/>
        <a:buChar char="-"/>
        <a:defRPr sz="2100" kern="1200">
          <a:solidFill>
            <a:schemeClr val="tx1"/>
          </a:solidFill>
          <a:latin typeface="+mn-lt"/>
          <a:ea typeface="+mn-ea"/>
          <a:cs typeface="+mn-cs"/>
        </a:defRPr>
      </a:lvl2pPr>
      <a:lvl3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3pPr>
      <a:lvl4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4pPr>
      <a:lvl5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9DC051-8841-4AAE-AC65-B0A48D997653}"/>
              </a:ext>
            </a:extLst>
          </p:cNvPr>
          <p:cNvSpPr>
            <a:spLocks noGrp="1"/>
          </p:cNvSpPr>
          <p:nvPr>
            <p:ph type="ctrTitle"/>
          </p:nvPr>
        </p:nvSpPr>
        <p:spPr>
          <a:xfrm>
            <a:off x="539999" y="2343150"/>
            <a:ext cx="6850915" cy="1908000"/>
          </a:xfrm>
        </p:spPr>
        <p:txBody>
          <a:bodyPr>
            <a:normAutofit/>
          </a:bodyPr>
          <a:lstStyle/>
          <a:p>
            <a:r>
              <a:rPr lang="en-GB" b="1" dirty="0"/>
              <a:t>Leeds Neighbourhood Networks report</a:t>
            </a:r>
            <a:endParaRPr lang="en-GB" dirty="0"/>
          </a:p>
        </p:txBody>
      </p:sp>
      <p:sp>
        <p:nvSpPr>
          <p:cNvPr id="6" name="Subtitle 4">
            <a:extLst>
              <a:ext uri="{FF2B5EF4-FFF2-40B4-BE49-F238E27FC236}">
                <a16:creationId xmlns:a16="http://schemas.microsoft.com/office/drawing/2014/main" id="{EB280F86-782C-7140-8939-1BD3CB5F3ED6}"/>
              </a:ext>
            </a:extLst>
          </p:cNvPr>
          <p:cNvSpPr>
            <a:spLocks noGrp="1"/>
          </p:cNvSpPr>
          <p:nvPr>
            <p:ph type="subTitle" idx="1"/>
          </p:nvPr>
        </p:nvSpPr>
        <p:spPr>
          <a:xfrm>
            <a:off x="539999" y="4359652"/>
            <a:ext cx="4955110" cy="1565649"/>
          </a:xfrm>
        </p:spPr>
        <p:txBody>
          <a:bodyPr/>
          <a:lstStyle/>
          <a:p>
            <a:r>
              <a:rPr lang="en-GB" b="1" dirty="0"/>
              <a:t>Centre for Ageing Better</a:t>
            </a:r>
            <a:endParaRPr lang="en-GB" dirty="0"/>
          </a:p>
          <a:p>
            <a:r>
              <a:rPr lang="en-GB" dirty="0"/>
              <a:t>March 2022</a:t>
            </a:r>
          </a:p>
        </p:txBody>
      </p:sp>
    </p:spTree>
    <p:extLst>
      <p:ext uri="{BB962C8B-B14F-4D97-AF65-F5344CB8AC3E}">
        <p14:creationId xmlns:p14="http://schemas.microsoft.com/office/powerpoint/2010/main" val="1388452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7E5E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AC54D-F78C-4700-B422-BC0DC4654AB8}"/>
              </a:ext>
            </a:extLst>
          </p:cNvPr>
          <p:cNvSpPr>
            <a:spLocks noGrp="1"/>
          </p:cNvSpPr>
          <p:nvPr>
            <p:ph type="title"/>
          </p:nvPr>
        </p:nvSpPr>
        <p:spPr/>
        <p:txBody>
          <a:bodyPr/>
          <a:lstStyle/>
          <a:p>
            <a:r>
              <a:rPr lang="en-GB" dirty="0"/>
              <a:t>Prevent</a:t>
            </a:r>
          </a:p>
        </p:txBody>
      </p:sp>
      <p:sp>
        <p:nvSpPr>
          <p:cNvPr id="3" name="Content Placeholder 2">
            <a:extLst>
              <a:ext uri="{FF2B5EF4-FFF2-40B4-BE49-F238E27FC236}">
                <a16:creationId xmlns:a16="http://schemas.microsoft.com/office/drawing/2014/main" id="{C9BDF872-05E6-4AE9-9023-E4F2ABB6C1C7}"/>
              </a:ext>
            </a:extLst>
          </p:cNvPr>
          <p:cNvSpPr>
            <a:spLocks noGrp="1"/>
          </p:cNvSpPr>
          <p:nvPr>
            <p:ph idx="1"/>
          </p:nvPr>
        </p:nvSpPr>
        <p:spPr>
          <a:xfrm>
            <a:off x="540000" y="1753849"/>
            <a:ext cx="9272458" cy="4423114"/>
          </a:xfrm>
        </p:spPr>
        <p:txBody>
          <a:bodyPr/>
          <a:lstStyle/>
          <a:p>
            <a:pPr marL="457200" lvl="0" indent="-457200">
              <a:lnSpc>
                <a:spcPct val="100000"/>
              </a:lnSpc>
              <a:buAutoNum type="arabicPeriod" startAt="2"/>
            </a:pPr>
            <a:r>
              <a:rPr lang="en-GB" sz="1900" b="1" dirty="0"/>
              <a:t>Improvement in mental health and wellbeing</a:t>
            </a:r>
          </a:p>
          <a:p>
            <a:pPr marL="471488" lvl="2" indent="-12700">
              <a:lnSpc>
                <a:spcPct val="100000"/>
              </a:lnSpc>
              <a:buNone/>
            </a:pPr>
            <a:r>
              <a:rPr lang="en-GB" sz="1900" dirty="0"/>
              <a:t>As well as providing structure and a sense of purpose to members’ lives, the Leeds Neighbourhood Networks boost older people’s confidence and self-esteem.</a:t>
            </a:r>
          </a:p>
          <a:p>
            <a:pPr marL="471488" lvl="2" indent="-112713">
              <a:lnSpc>
                <a:spcPct val="100000"/>
              </a:lnSpc>
              <a:buNone/>
            </a:pPr>
            <a:r>
              <a:rPr lang="en-GB" dirty="0">
                <a:solidFill>
                  <a:schemeClr val="accent1"/>
                </a:solidFill>
              </a:rPr>
              <a:t>“I was going through a bad depression and I couldn’t get into doing anything… they helped me get back into activities, so it’s made me feel a lot better about myself”</a:t>
            </a:r>
            <a:br>
              <a:rPr lang="en-GB" dirty="0">
                <a:solidFill>
                  <a:schemeClr val="accent1"/>
                </a:solidFill>
              </a:rPr>
            </a:br>
            <a:r>
              <a:rPr lang="en-GB" b="1" dirty="0">
                <a:solidFill>
                  <a:schemeClr val="accent1"/>
                </a:solidFill>
              </a:rPr>
              <a:t>Member</a:t>
            </a:r>
            <a:endParaRPr lang="en-GB" b="1" dirty="0"/>
          </a:p>
          <a:p>
            <a:pPr>
              <a:lnSpc>
                <a:spcPct val="100000"/>
              </a:lnSpc>
            </a:pPr>
            <a:endParaRPr lang="en-GB" sz="1900" dirty="0"/>
          </a:p>
        </p:txBody>
      </p:sp>
    </p:spTree>
    <p:extLst>
      <p:ext uri="{BB962C8B-B14F-4D97-AF65-F5344CB8AC3E}">
        <p14:creationId xmlns:p14="http://schemas.microsoft.com/office/powerpoint/2010/main" val="1073601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7E5E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AC54D-F78C-4700-B422-BC0DC4654AB8}"/>
              </a:ext>
            </a:extLst>
          </p:cNvPr>
          <p:cNvSpPr>
            <a:spLocks noGrp="1"/>
          </p:cNvSpPr>
          <p:nvPr>
            <p:ph type="title"/>
          </p:nvPr>
        </p:nvSpPr>
        <p:spPr/>
        <p:txBody>
          <a:bodyPr/>
          <a:lstStyle/>
          <a:p>
            <a:r>
              <a:rPr lang="en-GB" dirty="0"/>
              <a:t>Prevent</a:t>
            </a:r>
          </a:p>
        </p:txBody>
      </p:sp>
      <p:sp>
        <p:nvSpPr>
          <p:cNvPr id="3" name="Content Placeholder 2">
            <a:extLst>
              <a:ext uri="{FF2B5EF4-FFF2-40B4-BE49-F238E27FC236}">
                <a16:creationId xmlns:a16="http://schemas.microsoft.com/office/drawing/2014/main" id="{C9BDF872-05E6-4AE9-9023-E4F2ABB6C1C7}"/>
              </a:ext>
            </a:extLst>
          </p:cNvPr>
          <p:cNvSpPr>
            <a:spLocks noGrp="1"/>
          </p:cNvSpPr>
          <p:nvPr>
            <p:ph idx="1"/>
          </p:nvPr>
        </p:nvSpPr>
        <p:spPr>
          <a:xfrm>
            <a:off x="540000" y="1753849"/>
            <a:ext cx="9716627" cy="4423114"/>
          </a:xfrm>
        </p:spPr>
        <p:txBody>
          <a:bodyPr/>
          <a:lstStyle/>
          <a:p>
            <a:pPr marL="482600" lvl="0" indent="-482600">
              <a:lnSpc>
                <a:spcPct val="100000"/>
              </a:lnSpc>
            </a:pPr>
            <a:r>
              <a:rPr lang="en-GB" sz="1900" b="1" dirty="0"/>
              <a:t>3.	Promoting and increasing independence</a:t>
            </a:r>
          </a:p>
          <a:p>
            <a:pPr marL="471488" lvl="2" indent="-12700">
              <a:lnSpc>
                <a:spcPct val="100000"/>
              </a:lnSpc>
              <a:buNone/>
            </a:pPr>
            <a:r>
              <a:rPr lang="en-GB" sz="1900" dirty="0"/>
              <a:t>By offering a range of activities, particularly those which encourage mobility, the Leeds Neighbourhood Networks help its members maintain and improve their independence, which in turn helps to prevent illness.</a:t>
            </a:r>
          </a:p>
          <a:p>
            <a:pPr marL="471488" lvl="2" indent="-112713">
              <a:lnSpc>
                <a:spcPct val="100000"/>
              </a:lnSpc>
              <a:buNone/>
            </a:pPr>
            <a:r>
              <a:rPr lang="en-GB" dirty="0">
                <a:solidFill>
                  <a:schemeClr val="accent1"/>
                </a:solidFill>
              </a:rPr>
              <a:t>“We promote independence, and we promote keeping active and healthy, and we do that very well”</a:t>
            </a:r>
            <a:br>
              <a:rPr lang="en-GB" dirty="0">
                <a:solidFill>
                  <a:schemeClr val="accent1"/>
                </a:solidFill>
              </a:rPr>
            </a:br>
            <a:r>
              <a:rPr lang="en-GB" b="1" dirty="0">
                <a:solidFill>
                  <a:schemeClr val="accent1"/>
                </a:solidFill>
              </a:rPr>
              <a:t>Staff</a:t>
            </a:r>
            <a:endParaRPr lang="en-GB" b="1" dirty="0"/>
          </a:p>
        </p:txBody>
      </p:sp>
    </p:spTree>
    <p:extLst>
      <p:ext uri="{BB962C8B-B14F-4D97-AF65-F5344CB8AC3E}">
        <p14:creationId xmlns:p14="http://schemas.microsoft.com/office/powerpoint/2010/main" val="3327261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CE0E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AC54D-F78C-4700-B422-BC0DC4654AB8}"/>
              </a:ext>
            </a:extLst>
          </p:cNvPr>
          <p:cNvSpPr>
            <a:spLocks noGrp="1"/>
          </p:cNvSpPr>
          <p:nvPr>
            <p:ph type="title"/>
          </p:nvPr>
        </p:nvSpPr>
        <p:spPr/>
        <p:txBody>
          <a:bodyPr/>
          <a:lstStyle/>
          <a:p>
            <a:r>
              <a:rPr lang="en-GB" dirty="0"/>
              <a:t>Delay</a:t>
            </a:r>
          </a:p>
        </p:txBody>
      </p:sp>
      <p:sp>
        <p:nvSpPr>
          <p:cNvPr id="3" name="Content Placeholder 2">
            <a:extLst>
              <a:ext uri="{FF2B5EF4-FFF2-40B4-BE49-F238E27FC236}">
                <a16:creationId xmlns:a16="http://schemas.microsoft.com/office/drawing/2014/main" id="{C9BDF872-05E6-4AE9-9023-E4F2ABB6C1C7}"/>
              </a:ext>
            </a:extLst>
          </p:cNvPr>
          <p:cNvSpPr>
            <a:spLocks noGrp="1"/>
          </p:cNvSpPr>
          <p:nvPr>
            <p:ph idx="1"/>
          </p:nvPr>
        </p:nvSpPr>
        <p:spPr>
          <a:xfrm>
            <a:off x="540000" y="1753849"/>
            <a:ext cx="9716627" cy="4423114"/>
          </a:xfrm>
        </p:spPr>
        <p:txBody>
          <a:bodyPr/>
          <a:lstStyle/>
          <a:p>
            <a:pPr>
              <a:lnSpc>
                <a:spcPct val="100000"/>
              </a:lnSpc>
            </a:pPr>
            <a:r>
              <a:rPr lang="en-GB" sz="1900" b="1" dirty="0"/>
              <a:t>Helping people to manage long-term conditions in order to delay illness severity and maintain a good quality of life</a:t>
            </a:r>
            <a:endParaRPr lang="en-GB" sz="1900" dirty="0"/>
          </a:p>
          <a:p>
            <a:pPr marL="457200" indent="-457200">
              <a:lnSpc>
                <a:spcPct val="100000"/>
              </a:lnSpc>
              <a:buFont typeface="+mj-lt"/>
              <a:buAutoNum type="arabicPeriod"/>
            </a:pPr>
            <a:r>
              <a:rPr lang="en-GB" sz="1900" b="1" dirty="0"/>
              <a:t>Identifying when health declines and putting the right support in place</a:t>
            </a:r>
            <a:endParaRPr lang="en-GB" sz="1900" dirty="0"/>
          </a:p>
          <a:p>
            <a:pPr marL="471488" lvl="2" indent="-6350">
              <a:lnSpc>
                <a:spcPct val="100000"/>
              </a:lnSpc>
              <a:buNone/>
            </a:pPr>
            <a:r>
              <a:rPr lang="en-GB" sz="1900" dirty="0"/>
              <a:t>Thanks to the relationships the Leeds Neighbourhood Networks develop with their members they are in a unique position to spot declines in health and intervene appropriately.</a:t>
            </a:r>
          </a:p>
          <a:p>
            <a:pPr marL="577850" lvl="2" indent="-112713">
              <a:lnSpc>
                <a:spcPct val="100000"/>
              </a:lnSpc>
              <a:buNone/>
            </a:pPr>
            <a:r>
              <a:rPr lang="en-GB" dirty="0">
                <a:solidFill>
                  <a:schemeClr val="accent1"/>
                </a:solidFill>
              </a:rPr>
              <a:t>“When you befriend members face to face you can actually keep an eye on what they are looking like. If they begin to look unwell, you can contact someone to voice your concerns”</a:t>
            </a:r>
            <a:br>
              <a:rPr lang="en-GB" dirty="0">
                <a:solidFill>
                  <a:schemeClr val="accent1"/>
                </a:solidFill>
              </a:rPr>
            </a:br>
            <a:r>
              <a:rPr lang="en-GB" b="1" dirty="0">
                <a:solidFill>
                  <a:schemeClr val="accent1"/>
                </a:solidFill>
              </a:rPr>
              <a:t>Volunteer</a:t>
            </a:r>
            <a:endParaRPr lang="en-GB" b="1" dirty="0"/>
          </a:p>
        </p:txBody>
      </p:sp>
    </p:spTree>
    <p:extLst>
      <p:ext uri="{BB962C8B-B14F-4D97-AF65-F5344CB8AC3E}">
        <p14:creationId xmlns:p14="http://schemas.microsoft.com/office/powerpoint/2010/main" val="4146609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E0E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AC54D-F78C-4700-B422-BC0DC4654AB8}"/>
              </a:ext>
            </a:extLst>
          </p:cNvPr>
          <p:cNvSpPr>
            <a:spLocks noGrp="1"/>
          </p:cNvSpPr>
          <p:nvPr>
            <p:ph type="title"/>
          </p:nvPr>
        </p:nvSpPr>
        <p:spPr/>
        <p:txBody>
          <a:bodyPr/>
          <a:lstStyle/>
          <a:p>
            <a:r>
              <a:rPr lang="en-GB" dirty="0"/>
              <a:t>Delay</a:t>
            </a:r>
          </a:p>
        </p:txBody>
      </p:sp>
      <p:sp>
        <p:nvSpPr>
          <p:cNvPr id="3" name="Content Placeholder 2">
            <a:extLst>
              <a:ext uri="{FF2B5EF4-FFF2-40B4-BE49-F238E27FC236}">
                <a16:creationId xmlns:a16="http://schemas.microsoft.com/office/drawing/2014/main" id="{C9BDF872-05E6-4AE9-9023-E4F2ABB6C1C7}"/>
              </a:ext>
            </a:extLst>
          </p:cNvPr>
          <p:cNvSpPr>
            <a:spLocks noGrp="1"/>
          </p:cNvSpPr>
          <p:nvPr>
            <p:ph idx="1"/>
          </p:nvPr>
        </p:nvSpPr>
        <p:spPr>
          <a:xfrm>
            <a:off x="540001" y="1753849"/>
            <a:ext cx="10224144" cy="4423114"/>
          </a:xfrm>
        </p:spPr>
        <p:txBody>
          <a:bodyPr/>
          <a:lstStyle/>
          <a:p>
            <a:pPr marL="457200" indent="-457200">
              <a:lnSpc>
                <a:spcPct val="100000"/>
              </a:lnSpc>
              <a:buFont typeface="Arial" panose="020B0604020202020204" pitchFamily="34" charset="0"/>
              <a:buAutoNum type="arabicPeriod" startAt="2"/>
            </a:pPr>
            <a:r>
              <a:rPr lang="en-GB" sz="1900" b="1" dirty="0"/>
              <a:t>Supporting members to deal with and manage long-term health conditions</a:t>
            </a:r>
          </a:p>
          <a:p>
            <a:pPr marL="471488" lvl="2" indent="-12700">
              <a:lnSpc>
                <a:spcPct val="100000"/>
              </a:lnSpc>
              <a:buNone/>
            </a:pPr>
            <a:r>
              <a:rPr lang="en-GB" sz="1900" dirty="0"/>
              <a:t>The Leeds Neighbourhood Networks help delay deterioration in frailty and age-related illnesses such as dementia and cancer. They often work with other health services to support and educate members about health conditions and their management.</a:t>
            </a:r>
          </a:p>
          <a:p>
            <a:pPr marL="471488" lvl="2" indent="-112713">
              <a:lnSpc>
                <a:spcPct val="100000"/>
              </a:lnSpc>
              <a:buNone/>
            </a:pPr>
            <a:r>
              <a:rPr lang="en-GB" dirty="0">
                <a:solidFill>
                  <a:schemeClr val="accent1"/>
                </a:solidFill>
              </a:rPr>
              <a:t>“We are able to educate people and help them to understand what they should be doing… it delays the impact on the National Health Service”</a:t>
            </a:r>
            <a:br>
              <a:rPr lang="en-GB" dirty="0">
                <a:solidFill>
                  <a:schemeClr val="accent1"/>
                </a:solidFill>
              </a:rPr>
            </a:br>
            <a:r>
              <a:rPr lang="en-GB" b="1" dirty="0">
                <a:solidFill>
                  <a:schemeClr val="accent1"/>
                </a:solidFill>
              </a:rPr>
              <a:t>Volunteer</a:t>
            </a:r>
          </a:p>
          <a:p>
            <a:pPr marL="471488" lvl="2" indent="0">
              <a:lnSpc>
                <a:spcPct val="100000"/>
              </a:lnSpc>
              <a:buNone/>
            </a:pPr>
            <a:r>
              <a:rPr lang="en-GB" sz="1900" dirty="0"/>
              <a:t>For example, one neighbourhood network was working with local health services to deliver a course to support people who were frail, suffering from memory issues or needing help with general wellbeing. This covered subjects such as healthy eating, mobility, relaxation and mindfulness.</a:t>
            </a:r>
          </a:p>
          <a:p>
            <a:pPr marL="471488" lvl="2" indent="-112713">
              <a:lnSpc>
                <a:spcPct val="100000"/>
              </a:lnSpc>
              <a:buNone/>
            </a:pPr>
            <a:endParaRPr lang="en-GB" sz="1900" b="1" dirty="0"/>
          </a:p>
        </p:txBody>
      </p:sp>
    </p:spTree>
    <p:extLst>
      <p:ext uri="{BB962C8B-B14F-4D97-AF65-F5344CB8AC3E}">
        <p14:creationId xmlns:p14="http://schemas.microsoft.com/office/powerpoint/2010/main" val="1148925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1F3F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AC54D-F78C-4700-B422-BC0DC4654AB8}"/>
              </a:ext>
            </a:extLst>
          </p:cNvPr>
          <p:cNvSpPr>
            <a:spLocks noGrp="1"/>
          </p:cNvSpPr>
          <p:nvPr>
            <p:ph type="title"/>
          </p:nvPr>
        </p:nvSpPr>
        <p:spPr/>
        <p:txBody>
          <a:bodyPr/>
          <a:lstStyle/>
          <a:p>
            <a:r>
              <a:rPr lang="en-GB" dirty="0"/>
              <a:t>Reduce</a:t>
            </a:r>
          </a:p>
        </p:txBody>
      </p:sp>
      <p:sp>
        <p:nvSpPr>
          <p:cNvPr id="3" name="Content Placeholder 2">
            <a:extLst>
              <a:ext uri="{FF2B5EF4-FFF2-40B4-BE49-F238E27FC236}">
                <a16:creationId xmlns:a16="http://schemas.microsoft.com/office/drawing/2014/main" id="{C9BDF872-05E6-4AE9-9023-E4F2ABB6C1C7}"/>
              </a:ext>
            </a:extLst>
          </p:cNvPr>
          <p:cNvSpPr>
            <a:spLocks noGrp="1"/>
          </p:cNvSpPr>
          <p:nvPr>
            <p:ph idx="1"/>
          </p:nvPr>
        </p:nvSpPr>
        <p:spPr>
          <a:xfrm>
            <a:off x="539999" y="1753849"/>
            <a:ext cx="11246301" cy="4423114"/>
          </a:xfrm>
        </p:spPr>
        <p:txBody>
          <a:bodyPr/>
          <a:lstStyle/>
          <a:p>
            <a:pPr>
              <a:lnSpc>
                <a:spcPct val="100000"/>
              </a:lnSpc>
            </a:pPr>
            <a:r>
              <a:rPr lang="en-GB" sz="1900" b="1" spc="-40" dirty="0"/>
              <a:t>Assisting people with significant support needs to reduce pressure on healthcare providers</a:t>
            </a:r>
            <a:endParaRPr lang="en-GB" sz="1900" spc="-40" dirty="0"/>
          </a:p>
          <a:p>
            <a:pPr marL="457200" indent="-457200">
              <a:lnSpc>
                <a:spcPct val="100000"/>
              </a:lnSpc>
              <a:buFont typeface="+mj-lt"/>
              <a:buAutoNum type="arabicPeriod"/>
            </a:pPr>
            <a:r>
              <a:rPr lang="en-GB" sz="1900" b="1" dirty="0"/>
              <a:t>Relieving pressure on the health and care system</a:t>
            </a:r>
            <a:endParaRPr lang="en-GB" sz="1900" dirty="0"/>
          </a:p>
          <a:p>
            <a:pPr marL="471488" lvl="2" indent="-6350">
              <a:lnSpc>
                <a:spcPct val="100000"/>
              </a:lnSpc>
              <a:buNone/>
            </a:pPr>
            <a:r>
              <a:rPr lang="en-GB" sz="1900" dirty="0"/>
              <a:t>As well as helping to maintain members’ health and independence, the Leeds Neighbourhood Networks ease the burden on health services by providing information and advice to reduce the number of unnecessary calls and visits to GPs and hospitals.</a:t>
            </a:r>
          </a:p>
          <a:p>
            <a:pPr marL="458788" lvl="2" indent="-88900">
              <a:lnSpc>
                <a:spcPct val="100000"/>
              </a:lnSpc>
              <a:buNone/>
            </a:pPr>
            <a:r>
              <a:rPr lang="en-GB" dirty="0">
                <a:solidFill>
                  <a:schemeClr val="accent1"/>
                </a:solidFill>
              </a:rPr>
              <a:t>“People have become more confident contacting us [about a health issue]. Most of the people I would visit in the early days would ring 999” </a:t>
            </a:r>
            <a:r>
              <a:rPr lang="en-GB" b="1" dirty="0">
                <a:solidFill>
                  <a:schemeClr val="accent1"/>
                </a:solidFill>
              </a:rPr>
              <a:t>Volunteer</a:t>
            </a:r>
          </a:p>
          <a:p>
            <a:pPr marL="577850" lvl="2" indent="-112713">
              <a:lnSpc>
                <a:spcPct val="100000"/>
              </a:lnSpc>
              <a:buNone/>
            </a:pPr>
            <a:r>
              <a:rPr lang="en-GB" sz="1900" dirty="0"/>
              <a:t>Members are also helped to navigate the wider health and care system.</a:t>
            </a:r>
          </a:p>
          <a:p>
            <a:pPr marL="476250" lvl="2" indent="-100013">
              <a:lnSpc>
                <a:spcPct val="100000"/>
              </a:lnSpc>
              <a:buNone/>
            </a:pPr>
            <a:r>
              <a:rPr lang="en-GB" dirty="0">
                <a:solidFill>
                  <a:schemeClr val="accent1"/>
                </a:solidFill>
              </a:rPr>
              <a:t>“Because of COVID, [we help with] understanding systems and getting tests. </a:t>
            </a:r>
            <a:br>
              <a:rPr lang="en-GB" dirty="0">
                <a:solidFill>
                  <a:schemeClr val="accent1"/>
                </a:solidFill>
              </a:rPr>
            </a:br>
            <a:r>
              <a:rPr lang="en-GB" dirty="0">
                <a:solidFill>
                  <a:schemeClr val="accent1"/>
                </a:solidFill>
              </a:rPr>
              <a:t>We are also making sure people get their jabs” </a:t>
            </a:r>
            <a:r>
              <a:rPr lang="en-GB" b="1" dirty="0">
                <a:solidFill>
                  <a:schemeClr val="accent1"/>
                </a:solidFill>
              </a:rPr>
              <a:t>Staff</a:t>
            </a:r>
          </a:p>
          <a:p>
            <a:pPr marL="577850" lvl="2" indent="-112713">
              <a:lnSpc>
                <a:spcPct val="100000"/>
              </a:lnSpc>
              <a:buNone/>
            </a:pPr>
            <a:endParaRPr lang="en-GB" sz="1900" dirty="0"/>
          </a:p>
        </p:txBody>
      </p:sp>
    </p:spTree>
    <p:extLst>
      <p:ext uri="{BB962C8B-B14F-4D97-AF65-F5344CB8AC3E}">
        <p14:creationId xmlns:p14="http://schemas.microsoft.com/office/powerpoint/2010/main" val="1363950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1F3F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AC54D-F78C-4700-B422-BC0DC4654AB8}"/>
              </a:ext>
            </a:extLst>
          </p:cNvPr>
          <p:cNvSpPr>
            <a:spLocks noGrp="1"/>
          </p:cNvSpPr>
          <p:nvPr>
            <p:ph type="title"/>
          </p:nvPr>
        </p:nvSpPr>
        <p:spPr/>
        <p:txBody>
          <a:bodyPr/>
          <a:lstStyle/>
          <a:p>
            <a:r>
              <a:rPr lang="en-GB" dirty="0"/>
              <a:t>Reduce</a:t>
            </a:r>
          </a:p>
        </p:txBody>
      </p:sp>
      <p:sp>
        <p:nvSpPr>
          <p:cNvPr id="3" name="Content Placeholder 2">
            <a:extLst>
              <a:ext uri="{FF2B5EF4-FFF2-40B4-BE49-F238E27FC236}">
                <a16:creationId xmlns:a16="http://schemas.microsoft.com/office/drawing/2014/main" id="{C9BDF872-05E6-4AE9-9023-E4F2ABB6C1C7}"/>
              </a:ext>
            </a:extLst>
          </p:cNvPr>
          <p:cNvSpPr>
            <a:spLocks noGrp="1"/>
          </p:cNvSpPr>
          <p:nvPr>
            <p:ph idx="1"/>
          </p:nvPr>
        </p:nvSpPr>
        <p:spPr>
          <a:xfrm>
            <a:off x="540001" y="1753849"/>
            <a:ext cx="10590454" cy="4423114"/>
          </a:xfrm>
        </p:spPr>
        <p:txBody>
          <a:bodyPr/>
          <a:lstStyle/>
          <a:p>
            <a:pPr marL="457200" indent="-457200">
              <a:lnSpc>
                <a:spcPct val="100000"/>
              </a:lnSpc>
              <a:buFont typeface="Arial" panose="020B0604020202020204" pitchFamily="34" charset="0"/>
              <a:buAutoNum type="arabicPeriod" startAt="2"/>
            </a:pPr>
            <a:r>
              <a:rPr lang="en-GB" sz="1900" b="1" dirty="0"/>
              <a:t>Relieving pressure on carers and families</a:t>
            </a:r>
          </a:p>
          <a:p>
            <a:pPr marL="471488" lvl="2" indent="-12700">
              <a:lnSpc>
                <a:spcPct val="100000"/>
              </a:lnSpc>
              <a:buNone/>
            </a:pPr>
            <a:r>
              <a:rPr lang="en-GB" sz="1900" dirty="0"/>
              <a:t>In addition to lending support to the friends and families of members who need respite care, the Leeds Neighbourhood Networks provide them with a general sense of reassurance that their loved-ones are being looked after when they aren’t around.</a:t>
            </a:r>
          </a:p>
          <a:p>
            <a:pPr marL="471488" lvl="2" indent="-112713">
              <a:lnSpc>
                <a:spcPct val="100000"/>
              </a:lnSpc>
              <a:buNone/>
            </a:pPr>
            <a:r>
              <a:rPr lang="en-GB" dirty="0">
                <a:solidFill>
                  <a:schemeClr val="accent1"/>
                </a:solidFill>
              </a:rPr>
              <a:t>“It gives his wife respite as well, because we know that it’s quite challenging when he’s struggling at home. It benefits both of their wellbeing”</a:t>
            </a:r>
            <a:br>
              <a:rPr lang="en-GB" dirty="0">
                <a:solidFill>
                  <a:schemeClr val="accent1"/>
                </a:solidFill>
              </a:rPr>
            </a:br>
            <a:r>
              <a:rPr lang="en-GB" b="1" dirty="0">
                <a:solidFill>
                  <a:schemeClr val="accent1"/>
                </a:solidFill>
              </a:rPr>
              <a:t>Staff</a:t>
            </a:r>
          </a:p>
        </p:txBody>
      </p:sp>
    </p:spTree>
    <p:extLst>
      <p:ext uri="{BB962C8B-B14F-4D97-AF65-F5344CB8AC3E}">
        <p14:creationId xmlns:p14="http://schemas.microsoft.com/office/powerpoint/2010/main" val="611686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140DD3-9633-F14E-9492-860E5B459922}"/>
              </a:ext>
            </a:extLst>
          </p:cNvPr>
          <p:cNvSpPr>
            <a:spLocks noGrp="1"/>
          </p:cNvSpPr>
          <p:nvPr>
            <p:ph type="ctrTitle"/>
          </p:nvPr>
        </p:nvSpPr>
        <p:spPr>
          <a:xfrm>
            <a:off x="540000" y="1592210"/>
            <a:ext cx="7494108" cy="2525743"/>
          </a:xfrm>
        </p:spPr>
        <p:txBody>
          <a:bodyPr>
            <a:normAutofit fontScale="90000"/>
          </a:bodyPr>
          <a:lstStyle/>
          <a:p>
            <a:r>
              <a:rPr lang="en-GB" dirty="0"/>
              <a:t>Lessons learnt from the Leeds Neighbourhood Networks</a:t>
            </a:r>
          </a:p>
        </p:txBody>
      </p:sp>
      <p:pic>
        <p:nvPicPr>
          <p:cNvPr id="6" name="Picture 5" descr="Graphical user interface&#10;&#10;Description automatically generated">
            <a:extLst>
              <a:ext uri="{FF2B5EF4-FFF2-40B4-BE49-F238E27FC236}">
                <a16:creationId xmlns:a16="http://schemas.microsoft.com/office/drawing/2014/main" id="{EC881EBE-FEF7-5547-9CCF-5946B1A7E5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12013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7391A1BF-68D8-224C-87B6-D5690476EC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27948E7-0920-4581-8B62-8A1E4EC90BD5}"/>
              </a:ext>
            </a:extLst>
          </p:cNvPr>
          <p:cNvSpPr>
            <a:spLocks noGrp="1"/>
          </p:cNvSpPr>
          <p:nvPr>
            <p:ph type="title"/>
          </p:nvPr>
        </p:nvSpPr>
        <p:spPr/>
        <p:txBody>
          <a:bodyPr/>
          <a:lstStyle/>
          <a:p>
            <a:r>
              <a:rPr lang="en-GB" dirty="0"/>
              <a:t>Reasons for success</a:t>
            </a:r>
          </a:p>
        </p:txBody>
      </p:sp>
      <p:sp>
        <p:nvSpPr>
          <p:cNvPr id="3" name="Content Placeholder 2">
            <a:extLst>
              <a:ext uri="{FF2B5EF4-FFF2-40B4-BE49-F238E27FC236}">
                <a16:creationId xmlns:a16="http://schemas.microsoft.com/office/drawing/2014/main" id="{41EF22BE-F0AD-4A05-A49A-867809A83040}"/>
              </a:ext>
            </a:extLst>
          </p:cNvPr>
          <p:cNvSpPr>
            <a:spLocks noGrp="1"/>
          </p:cNvSpPr>
          <p:nvPr>
            <p:ph idx="1"/>
          </p:nvPr>
        </p:nvSpPr>
        <p:spPr>
          <a:xfrm>
            <a:off x="540001" y="1753849"/>
            <a:ext cx="3570821" cy="4146016"/>
          </a:xfrm>
        </p:spPr>
        <p:txBody>
          <a:bodyPr/>
          <a:lstStyle/>
          <a:p>
            <a:pPr>
              <a:lnSpc>
                <a:spcPct val="100000"/>
              </a:lnSpc>
            </a:pPr>
            <a:r>
              <a:rPr lang="en-GB" sz="1900" b="1" dirty="0"/>
              <a:t>Range: </a:t>
            </a:r>
            <a:r>
              <a:rPr lang="en-GB" sz="1900" dirty="0"/>
              <a:t>Providing members with a range of bespoke activities and opportunities, which enable holistic and personalised care.</a:t>
            </a:r>
          </a:p>
          <a:p>
            <a:pPr>
              <a:lnSpc>
                <a:spcPct val="100000"/>
              </a:lnSpc>
            </a:pPr>
            <a:r>
              <a:rPr lang="en-GB" sz="1900" b="1" dirty="0"/>
              <a:t>Relationships:</a:t>
            </a:r>
            <a:r>
              <a:rPr lang="en-GB" sz="1900" dirty="0"/>
              <a:t> Building meaningful, trust-based relationships with and between members and volunteers; and with other community organisations and groups. </a:t>
            </a:r>
          </a:p>
        </p:txBody>
      </p:sp>
      <p:sp>
        <p:nvSpPr>
          <p:cNvPr id="4" name="Content Placeholder 3">
            <a:extLst>
              <a:ext uri="{FF2B5EF4-FFF2-40B4-BE49-F238E27FC236}">
                <a16:creationId xmlns:a16="http://schemas.microsoft.com/office/drawing/2014/main" id="{628AFD40-69BC-4F1B-9024-86C5CE6DA83D}"/>
              </a:ext>
            </a:extLst>
          </p:cNvPr>
          <p:cNvSpPr>
            <a:spLocks noGrp="1"/>
          </p:cNvSpPr>
          <p:nvPr>
            <p:ph idx="13"/>
          </p:nvPr>
        </p:nvSpPr>
        <p:spPr>
          <a:xfrm>
            <a:off x="4334793" y="1753199"/>
            <a:ext cx="3513141" cy="4564799"/>
          </a:xfrm>
        </p:spPr>
        <p:txBody>
          <a:bodyPr/>
          <a:lstStyle/>
          <a:p>
            <a:pPr>
              <a:lnSpc>
                <a:spcPct val="100000"/>
              </a:lnSpc>
            </a:pPr>
            <a:r>
              <a:rPr lang="en-GB" sz="1900" b="1" dirty="0"/>
              <a:t>Responsiveness:</a:t>
            </a:r>
            <a:r>
              <a:rPr lang="en-GB" sz="1900" dirty="0"/>
              <a:t> Being responsive and sensitive to members’ needs and changing circumstances. In-depth knowledge of members enables staff and volunteers to respond in highly personalised ways.</a:t>
            </a:r>
          </a:p>
          <a:p>
            <a:pPr>
              <a:lnSpc>
                <a:spcPct val="100000"/>
              </a:lnSpc>
            </a:pPr>
            <a:r>
              <a:rPr lang="en-GB" sz="1900" b="1" dirty="0"/>
              <a:t>Reassurance:</a:t>
            </a:r>
            <a:r>
              <a:rPr lang="en-GB" sz="1900" dirty="0"/>
              <a:t> Providing members and their families with a sense of reassurance and security that support is there for them whenever needed. </a:t>
            </a:r>
          </a:p>
        </p:txBody>
      </p:sp>
      <p:cxnSp>
        <p:nvCxnSpPr>
          <p:cNvPr id="6" name="Straight Connector 5">
            <a:extLst>
              <a:ext uri="{FF2B5EF4-FFF2-40B4-BE49-F238E27FC236}">
                <a16:creationId xmlns:a16="http://schemas.microsoft.com/office/drawing/2014/main" id="{CB6CD72A-06AA-264F-A6BA-5075A2D0563D}"/>
              </a:ext>
            </a:extLst>
          </p:cNvPr>
          <p:cNvCxnSpPr>
            <a:cxnSpLocks/>
          </p:cNvCxnSpPr>
          <p:nvPr/>
        </p:nvCxnSpPr>
        <p:spPr>
          <a:xfrm>
            <a:off x="4186582" y="1823532"/>
            <a:ext cx="0" cy="3551549"/>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462A8430-B1E9-E648-ACE8-41471D5DD632}"/>
              </a:ext>
            </a:extLst>
          </p:cNvPr>
          <p:cNvSpPr txBox="1">
            <a:spLocks/>
          </p:cNvSpPr>
          <p:nvPr/>
        </p:nvSpPr>
        <p:spPr>
          <a:xfrm>
            <a:off x="7988406" y="1799679"/>
            <a:ext cx="3429247" cy="4046216"/>
          </a:xfrm>
          <a:prstGeom prst="rect">
            <a:avLst/>
          </a:prstGeom>
        </p:spPr>
        <p:txBody>
          <a:bodyPr vert="horz" lIns="0" tIns="0" rIns="0" bIns="0" rtlCol="0" anchor="t" anchorCtr="0">
            <a:noAutofit/>
          </a:bodyPr>
          <a:lstStyle>
            <a:lvl1pPr marL="0" indent="0" algn="l" defTabSz="914400" rtl="0" eaLnBrk="1" latinLnBrk="0" hangingPunct="1">
              <a:lnSpc>
                <a:spcPts val="2700"/>
              </a:lnSpc>
              <a:spcBef>
                <a:spcPts val="0"/>
              </a:spcBef>
              <a:spcAft>
                <a:spcPts val="1400"/>
              </a:spcAft>
              <a:buFont typeface="Arial" panose="020B0604020202020204" pitchFamily="34" charset="0"/>
              <a:buNone/>
              <a:defRPr sz="2100" kern="1200">
                <a:solidFill>
                  <a:schemeClr val="tx1"/>
                </a:solidFill>
                <a:latin typeface="+mn-lt"/>
                <a:ea typeface="+mn-ea"/>
                <a:cs typeface="+mn-cs"/>
              </a:defRPr>
            </a:lvl1pPr>
            <a:lvl2pPr marL="288000" indent="-288000" algn="l" defTabSz="914400" rtl="0" eaLnBrk="1" latinLnBrk="0" hangingPunct="1">
              <a:lnSpc>
                <a:spcPts val="2700"/>
              </a:lnSpc>
              <a:spcBef>
                <a:spcPts val="0"/>
              </a:spcBef>
              <a:spcAft>
                <a:spcPts val="1200"/>
              </a:spcAft>
              <a:buClr>
                <a:schemeClr val="accent2"/>
              </a:buClr>
              <a:buSzPct val="90000"/>
              <a:buFont typeface="Arial" panose="020B0604020202020204" pitchFamily="34" charset="0"/>
              <a:buChar char="ꟷ"/>
              <a:defRPr sz="2100" kern="1200">
                <a:solidFill>
                  <a:schemeClr val="tx1"/>
                </a:solidFill>
                <a:latin typeface="+mn-lt"/>
                <a:ea typeface="+mn-ea"/>
                <a:cs typeface="+mn-cs"/>
              </a:defRPr>
            </a:lvl2pPr>
            <a:lvl3pPr marL="612000" indent="-252000" algn="l" defTabSz="914400" rtl="0" eaLnBrk="1" latinLnBrk="0" hangingPunct="1">
              <a:lnSpc>
                <a:spcPts val="2700"/>
              </a:lnSpc>
              <a:spcBef>
                <a:spcPts val="0"/>
              </a:spcBef>
              <a:spcAft>
                <a:spcPts val="1200"/>
              </a:spcAft>
              <a:buClr>
                <a:schemeClr val="accent2"/>
              </a:buClr>
              <a:buSzPct val="90000"/>
              <a:buFont typeface="Arial" panose="020B0604020202020204" pitchFamily="34" charset="0"/>
              <a:buChar char="ꟷ"/>
              <a:defRPr sz="2100" kern="1200">
                <a:solidFill>
                  <a:schemeClr val="tx1"/>
                </a:solidFill>
                <a:latin typeface="+mn-lt"/>
                <a:ea typeface="+mn-ea"/>
                <a:cs typeface="+mn-cs"/>
              </a:defRPr>
            </a:lvl3pPr>
            <a:lvl4pPr marL="612000" indent="-252000" algn="l" defTabSz="914400" rtl="0" eaLnBrk="1" latinLnBrk="0" hangingPunct="1">
              <a:lnSpc>
                <a:spcPts val="2700"/>
              </a:lnSpc>
              <a:spcBef>
                <a:spcPts val="0"/>
              </a:spcBef>
              <a:spcAft>
                <a:spcPts val="1200"/>
              </a:spcAft>
              <a:buClr>
                <a:schemeClr val="accent2"/>
              </a:buClr>
              <a:buSzPct val="90000"/>
              <a:buFont typeface="Arial" panose="020B0604020202020204" pitchFamily="34" charset="0"/>
              <a:buChar char="ꟷ"/>
              <a:defRPr sz="2100" kern="1200">
                <a:solidFill>
                  <a:schemeClr val="tx1"/>
                </a:solidFill>
                <a:latin typeface="+mn-lt"/>
                <a:ea typeface="+mn-ea"/>
                <a:cs typeface="+mn-cs"/>
              </a:defRPr>
            </a:lvl4pPr>
            <a:lvl5pPr marL="612000" indent="-252000" algn="l" defTabSz="914400" rtl="0" eaLnBrk="1" latinLnBrk="0" hangingPunct="1">
              <a:lnSpc>
                <a:spcPts val="2700"/>
              </a:lnSpc>
              <a:spcBef>
                <a:spcPts val="0"/>
              </a:spcBef>
              <a:spcAft>
                <a:spcPts val="1200"/>
              </a:spcAft>
              <a:buClr>
                <a:schemeClr val="accent2"/>
              </a:buClr>
              <a:buSzPct val="90000"/>
              <a:buFont typeface="Arial" panose="020B0604020202020204" pitchFamily="34" charset="0"/>
              <a:buChar char="ꟷ"/>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900" dirty="0"/>
              <a:t>To maximise success, they </a:t>
            </a:r>
            <a:br>
              <a:rPr lang="en-GB" sz="1900" dirty="0"/>
            </a:br>
            <a:r>
              <a:rPr lang="en-GB" sz="1900" dirty="0"/>
              <a:t>also need…</a:t>
            </a:r>
          </a:p>
          <a:p>
            <a:pPr>
              <a:lnSpc>
                <a:spcPct val="100000"/>
              </a:lnSpc>
            </a:pPr>
            <a:r>
              <a:rPr lang="en-GB" sz="1900" b="1" dirty="0"/>
              <a:t>Resources:</a:t>
            </a:r>
            <a:r>
              <a:rPr lang="en-GB" sz="1900" dirty="0"/>
              <a:t> All services and organisations require a combination of different sets of resources: funding, good governance, stable leadership, strong workforce, accessible facilities, good reputation </a:t>
            </a:r>
            <a:br>
              <a:rPr lang="en-GB" sz="1900" dirty="0"/>
            </a:br>
            <a:r>
              <a:rPr lang="en-GB" sz="1900" dirty="0"/>
              <a:t>and a supportive policy environment.</a:t>
            </a:r>
          </a:p>
        </p:txBody>
      </p:sp>
      <p:cxnSp>
        <p:nvCxnSpPr>
          <p:cNvPr id="11" name="Straight Connector 10">
            <a:extLst>
              <a:ext uri="{FF2B5EF4-FFF2-40B4-BE49-F238E27FC236}">
                <a16:creationId xmlns:a16="http://schemas.microsoft.com/office/drawing/2014/main" id="{111B70B7-18D5-DD4D-9F39-6172F7073744}"/>
              </a:ext>
            </a:extLst>
          </p:cNvPr>
          <p:cNvCxnSpPr>
            <a:cxnSpLocks/>
          </p:cNvCxnSpPr>
          <p:nvPr/>
        </p:nvCxnSpPr>
        <p:spPr>
          <a:xfrm>
            <a:off x="7844183" y="1823532"/>
            <a:ext cx="0" cy="3551549"/>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54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948E7-0920-4581-8B62-8A1E4EC90BD5}"/>
              </a:ext>
            </a:extLst>
          </p:cNvPr>
          <p:cNvSpPr>
            <a:spLocks noGrp="1"/>
          </p:cNvSpPr>
          <p:nvPr>
            <p:ph type="title"/>
          </p:nvPr>
        </p:nvSpPr>
        <p:spPr/>
        <p:txBody>
          <a:bodyPr/>
          <a:lstStyle/>
          <a:p>
            <a:r>
              <a:rPr lang="en-GB" dirty="0"/>
              <a:t>Implications for health and social care policy</a:t>
            </a:r>
          </a:p>
        </p:txBody>
      </p:sp>
      <p:sp>
        <p:nvSpPr>
          <p:cNvPr id="3" name="Content Placeholder 2">
            <a:extLst>
              <a:ext uri="{FF2B5EF4-FFF2-40B4-BE49-F238E27FC236}">
                <a16:creationId xmlns:a16="http://schemas.microsoft.com/office/drawing/2014/main" id="{41EF22BE-F0AD-4A05-A49A-867809A83040}"/>
              </a:ext>
            </a:extLst>
          </p:cNvPr>
          <p:cNvSpPr>
            <a:spLocks noGrp="1"/>
          </p:cNvSpPr>
          <p:nvPr>
            <p:ph idx="1"/>
          </p:nvPr>
        </p:nvSpPr>
        <p:spPr>
          <a:xfrm>
            <a:off x="540001" y="1753848"/>
            <a:ext cx="11044502" cy="337345"/>
          </a:xfrm>
        </p:spPr>
        <p:txBody>
          <a:bodyPr/>
          <a:lstStyle/>
          <a:p>
            <a:pPr>
              <a:lnSpc>
                <a:spcPct val="100000"/>
              </a:lnSpc>
            </a:pPr>
            <a:r>
              <a:rPr lang="en-GB" sz="1900" dirty="0"/>
              <a:t>The evaluation of the Leeds Neighbourhood Networks has emphasised the following:</a:t>
            </a:r>
          </a:p>
        </p:txBody>
      </p:sp>
      <p:sp>
        <p:nvSpPr>
          <p:cNvPr id="5" name="Content Placeholder 2">
            <a:extLst>
              <a:ext uri="{FF2B5EF4-FFF2-40B4-BE49-F238E27FC236}">
                <a16:creationId xmlns:a16="http://schemas.microsoft.com/office/drawing/2014/main" id="{61401E39-4D4A-E345-8733-5A6FA4A2C3DF}"/>
              </a:ext>
            </a:extLst>
          </p:cNvPr>
          <p:cNvSpPr txBox="1">
            <a:spLocks/>
          </p:cNvSpPr>
          <p:nvPr/>
        </p:nvSpPr>
        <p:spPr>
          <a:xfrm>
            <a:off x="540001" y="2277978"/>
            <a:ext cx="3570821" cy="4146016"/>
          </a:xfrm>
          <a:prstGeom prst="rect">
            <a:avLst/>
          </a:prstGeom>
        </p:spPr>
        <p:txBody>
          <a:bodyPr vert="horz" lIns="0" tIns="0" rIns="0" bIns="0" rtlCol="0" anchor="t" anchorCtr="0">
            <a:noAutofit/>
          </a:bodyPr>
          <a:lstStyle>
            <a:lvl1pPr marL="0" indent="0" algn="l" defTabSz="914400" rtl="0" eaLnBrk="1" latinLnBrk="0" hangingPunct="1">
              <a:lnSpc>
                <a:spcPts val="2700"/>
              </a:lnSpc>
              <a:spcBef>
                <a:spcPts val="0"/>
              </a:spcBef>
              <a:spcAft>
                <a:spcPts val="1400"/>
              </a:spcAft>
              <a:buFont typeface="Arial" panose="020B0604020202020204" pitchFamily="34" charset="0"/>
              <a:buNone/>
              <a:defRPr sz="2100" kern="1200">
                <a:solidFill>
                  <a:schemeClr val="tx1"/>
                </a:solidFill>
                <a:latin typeface="+mn-lt"/>
                <a:ea typeface="+mn-ea"/>
                <a:cs typeface="+mn-cs"/>
              </a:defRPr>
            </a:lvl1pPr>
            <a:lvl2pPr marL="288000" indent="-288000" algn="l" defTabSz="914400" rtl="0" eaLnBrk="1" latinLnBrk="0" hangingPunct="1">
              <a:lnSpc>
                <a:spcPts val="2700"/>
              </a:lnSpc>
              <a:spcBef>
                <a:spcPts val="0"/>
              </a:spcBef>
              <a:spcAft>
                <a:spcPts val="1200"/>
              </a:spcAft>
              <a:buClr>
                <a:schemeClr val="accent2"/>
              </a:buClr>
              <a:buSzPct val="90000"/>
              <a:buFont typeface="Arial" panose="020B0604020202020204" pitchFamily="34" charset="0"/>
              <a:buChar char="ꟷ"/>
              <a:defRPr sz="2100" kern="1200">
                <a:solidFill>
                  <a:schemeClr val="tx1"/>
                </a:solidFill>
                <a:latin typeface="+mn-lt"/>
                <a:ea typeface="+mn-ea"/>
                <a:cs typeface="+mn-cs"/>
              </a:defRPr>
            </a:lvl2pPr>
            <a:lvl3pPr marL="612000" indent="-252000" algn="l" defTabSz="914400" rtl="0" eaLnBrk="1" latinLnBrk="0" hangingPunct="1">
              <a:lnSpc>
                <a:spcPts val="2700"/>
              </a:lnSpc>
              <a:spcBef>
                <a:spcPts val="0"/>
              </a:spcBef>
              <a:spcAft>
                <a:spcPts val="1200"/>
              </a:spcAft>
              <a:buClr>
                <a:schemeClr val="accent2"/>
              </a:buClr>
              <a:buSzPct val="90000"/>
              <a:buFont typeface="Arial" panose="020B0604020202020204" pitchFamily="34" charset="0"/>
              <a:buChar char="ꟷ"/>
              <a:defRPr sz="2100" kern="1200">
                <a:solidFill>
                  <a:schemeClr val="tx1"/>
                </a:solidFill>
                <a:latin typeface="+mn-lt"/>
                <a:ea typeface="+mn-ea"/>
                <a:cs typeface="+mn-cs"/>
              </a:defRPr>
            </a:lvl3pPr>
            <a:lvl4pPr marL="612000" indent="-252000" algn="l" defTabSz="914400" rtl="0" eaLnBrk="1" latinLnBrk="0" hangingPunct="1">
              <a:lnSpc>
                <a:spcPts val="2700"/>
              </a:lnSpc>
              <a:spcBef>
                <a:spcPts val="0"/>
              </a:spcBef>
              <a:spcAft>
                <a:spcPts val="1200"/>
              </a:spcAft>
              <a:buClr>
                <a:schemeClr val="accent2"/>
              </a:buClr>
              <a:buSzPct val="90000"/>
              <a:buFont typeface="Arial" panose="020B0604020202020204" pitchFamily="34" charset="0"/>
              <a:buChar char="ꟷ"/>
              <a:defRPr sz="2100" kern="1200">
                <a:solidFill>
                  <a:schemeClr val="tx1"/>
                </a:solidFill>
                <a:latin typeface="+mn-lt"/>
                <a:ea typeface="+mn-ea"/>
                <a:cs typeface="+mn-cs"/>
              </a:defRPr>
            </a:lvl4pPr>
            <a:lvl5pPr marL="612000" indent="-252000" algn="l" defTabSz="914400" rtl="0" eaLnBrk="1" latinLnBrk="0" hangingPunct="1">
              <a:lnSpc>
                <a:spcPts val="2700"/>
              </a:lnSpc>
              <a:spcBef>
                <a:spcPts val="0"/>
              </a:spcBef>
              <a:spcAft>
                <a:spcPts val="1200"/>
              </a:spcAft>
              <a:buClr>
                <a:schemeClr val="accent2"/>
              </a:buClr>
              <a:buSzPct val="90000"/>
              <a:buFont typeface="Arial" panose="020B0604020202020204" pitchFamily="34" charset="0"/>
              <a:buChar char="ꟷ"/>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900" b="1" dirty="0"/>
              <a:t>The importance of prevention: </a:t>
            </a:r>
            <a:r>
              <a:rPr lang="en-GB" sz="1900" dirty="0"/>
              <a:t>The evaluation highlighted the value of the Networks’ activities in terms of preventing the onset of ill health. It is therefore vital to ensure that community-based organisations are supported to undertake such initiatives, even though demand to assist older people with more intensive health and care needs continues to increase. </a:t>
            </a:r>
          </a:p>
        </p:txBody>
      </p:sp>
      <p:sp>
        <p:nvSpPr>
          <p:cNvPr id="6" name="Content Placeholder 3">
            <a:extLst>
              <a:ext uri="{FF2B5EF4-FFF2-40B4-BE49-F238E27FC236}">
                <a16:creationId xmlns:a16="http://schemas.microsoft.com/office/drawing/2014/main" id="{8922742B-B61D-504A-9A94-B16479782A75}"/>
              </a:ext>
            </a:extLst>
          </p:cNvPr>
          <p:cNvSpPr>
            <a:spLocks noGrp="1"/>
          </p:cNvSpPr>
          <p:nvPr>
            <p:ph idx="13"/>
          </p:nvPr>
        </p:nvSpPr>
        <p:spPr>
          <a:xfrm>
            <a:off x="4334793" y="2277978"/>
            <a:ext cx="3513141" cy="4564799"/>
          </a:xfrm>
        </p:spPr>
        <p:txBody>
          <a:bodyPr/>
          <a:lstStyle/>
          <a:p>
            <a:pPr>
              <a:lnSpc>
                <a:spcPct val="100000"/>
              </a:lnSpc>
            </a:pPr>
            <a:r>
              <a:rPr lang="en-GB" sz="1900" b="1" dirty="0"/>
              <a:t>The value of long-term investment: </a:t>
            </a:r>
            <a:r>
              <a:rPr lang="en-GB" sz="1900" dirty="0"/>
              <a:t>Core funding has been vital in enabling the Leeds Neighbourhood Networks to develop and sustain their activities over an extended period and provides a platform for future endeavours. All community-based organisations should be provided with core, flexible funding where possible.</a:t>
            </a:r>
          </a:p>
        </p:txBody>
      </p:sp>
      <p:cxnSp>
        <p:nvCxnSpPr>
          <p:cNvPr id="7" name="Straight Connector 6">
            <a:extLst>
              <a:ext uri="{FF2B5EF4-FFF2-40B4-BE49-F238E27FC236}">
                <a16:creationId xmlns:a16="http://schemas.microsoft.com/office/drawing/2014/main" id="{35254209-4817-434C-B584-326E35ED8841}"/>
              </a:ext>
            </a:extLst>
          </p:cNvPr>
          <p:cNvCxnSpPr>
            <a:cxnSpLocks/>
          </p:cNvCxnSpPr>
          <p:nvPr/>
        </p:nvCxnSpPr>
        <p:spPr>
          <a:xfrm>
            <a:off x="4186582" y="2309782"/>
            <a:ext cx="0" cy="3551549"/>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7988C821-97EA-DD40-A0B2-46713C3701BE}"/>
              </a:ext>
            </a:extLst>
          </p:cNvPr>
          <p:cNvSpPr txBox="1">
            <a:spLocks/>
          </p:cNvSpPr>
          <p:nvPr/>
        </p:nvSpPr>
        <p:spPr>
          <a:xfrm>
            <a:off x="7988406" y="2277978"/>
            <a:ext cx="3513141" cy="4046216"/>
          </a:xfrm>
          <a:prstGeom prst="rect">
            <a:avLst/>
          </a:prstGeom>
        </p:spPr>
        <p:txBody>
          <a:bodyPr vert="horz" lIns="0" tIns="0" rIns="0" bIns="0" rtlCol="0" anchor="t" anchorCtr="0">
            <a:noAutofit/>
          </a:bodyPr>
          <a:lstStyle>
            <a:lvl1pPr marL="0" indent="0" algn="l" defTabSz="914400" rtl="0" eaLnBrk="1" latinLnBrk="0" hangingPunct="1">
              <a:lnSpc>
                <a:spcPts val="2700"/>
              </a:lnSpc>
              <a:spcBef>
                <a:spcPts val="0"/>
              </a:spcBef>
              <a:spcAft>
                <a:spcPts val="1400"/>
              </a:spcAft>
              <a:buFont typeface="Arial" panose="020B0604020202020204" pitchFamily="34" charset="0"/>
              <a:buNone/>
              <a:defRPr sz="2100" kern="1200">
                <a:solidFill>
                  <a:schemeClr val="tx1"/>
                </a:solidFill>
                <a:latin typeface="+mn-lt"/>
                <a:ea typeface="+mn-ea"/>
                <a:cs typeface="+mn-cs"/>
              </a:defRPr>
            </a:lvl1pPr>
            <a:lvl2pPr marL="288000" indent="-288000" algn="l" defTabSz="914400" rtl="0" eaLnBrk="1" latinLnBrk="0" hangingPunct="1">
              <a:lnSpc>
                <a:spcPts val="2700"/>
              </a:lnSpc>
              <a:spcBef>
                <a:spcPts val="0"/>
              </a:spcBef>
              <a:spcAft>
                <a:spcPts val="1200"/>
              </a:spcAft>
              <a:buClr>
                <a:schemeClr val="accent2"/>
              </a:buClr>
              <a:buSzPct val="90000"/>
              <a:buFont typeface="Arial" panose="020B0604020202020204" pitchFamily="34" charset="0"/>
              <a:buChar char="ꟷ"/>
              <a:defRPr sz="2100" kern="1200">
                <a:solidFill>
                  <a:schemeClr val="tx1"/>
                </a:solidFill>
                <a:latin typeface="+mn-lt"/>
                <a:ea typeface="+mn-ea"/>
                <a:cs typeface="+mn-cs"/>
              </a:defRPr>
            </a:lvl2pPr>
            <a:lvl3pPr marL="612000" indent="-252000" algn="l" defTabSz="914400" rtl="0" eaLnBrk="1" latinLnBrk="0" hangingPunct="1">
              <a:lnSpc>
                <a:spcPts val="2700"/>
              </a:lnSpc>
              <a:spcBef>
                <a:spcPts val="0"/>
              </a:spcBef>
              <a:spcAft>
                <a:spcPts val="1200"/>
              </a:spcAft>
              <a:buClr>
                <a:schemeClr val="accent2"/>
              </a:buClr>
              <a:buSzPct val="90000"/>
              <a:buFont typeface="Arial" panose="020B0604020202020204" pitchFamily="34" charset="0"/>
              <a:buChar char="ꟷ"/>
              <a:defRPr sz="2100" kern="1200">
                <a:solidFill>
                  <a:schemeClr val="tx1"/>
                </a:solidFill>
                <a:latin typeface="+mn-lt"/>
                <a:ea typeface="+mn-ea"/>
                <a:cs typeface="+mn-cs"/>
              </a:defRPr>
            </a:lvl3pPr>
            <a:lvl4pPr marL="612000" indent="-252000" algn="l" defTabSz="914400" rtl="0" eaLnBrk="1" latinLnBrk="0" hangingPunct="1">
              <a:lnSpc>
                <a:spcPts val="2700"/>
              </a:lnSpc>
              <a:spcBef>
                <a:spcPts val="0"/>
              </a:spcBef>
              <a:spcAft>
                <a:spcPts val="1200"/>
              </a:spcAft>
              <a:buClr>
                <a:schemeClr val="accent2"/>
              </a:buClr>
              <a:buSzPct val="90000"/>
              <a:buFont typeface="Arial" panose="020B0604020202020204" pitchFamily="34" charset="0"/>
              <a:buChar char="ꟷ"/>
              <a:defRPr sz="2100" kern="1200">
                <a:solidFill>
                  <a:schemeClr val="tx1"/>
                </a:solidFill>
                <a:latin typeface="+mn-lt"/>
                <a:ea typeface="+mn-ea"/>
                <a:cs typeface="+mn-cs"/>
              </a:defRPr>
            </a:lvl4pPr>
            <a:lvl5pPr marL="612000" indent="-252000" algn="l" defTabSz="914400" rtl="0" eaLnBrk="1" latinLnBrk="0" hangingPunct="1">
              <a:lnSpc>
                <a:spcPts val="2700"/>
              </a:lnSpc>
              <a:spcBef>
                <a:spcPts val="0"/>
              </a:spcBef>
              <a:spcAft>
                <a:spcPts val="1200"/>
              </a:spcAft>
              <a:buClr>
                <a:schemeClr val="accent2"/>
              </a:buClr>
              <a:buSzPct val="90000"/>
              <a:buFont typeface="Arial" panose="020B0604020202020204" pitchFamily="34" charset="0"/>
              <a:buChar char="ꟷ"/>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900" b="1" dirty="0"/>
              <a:t>The need to prioritise </a:t>
            </a:r>
            <a:br>
              <a:rPr lang="en-GB" sz="1900" b="1" dirty="0"/>
            </a:br>
            <a:r>
              <a:rPr lang="en-GB" sz="1900" b="1" dirty="0"/>
              <a:t>support for older people </a:t>
            </a:r>
            <a:br>
              <a:rPr lang="en-GB" sz="1900" b="1" dirty="0"/>
            </a:br>
            <a:r>
              <a:rPr lang="en-GB" sz="1900" b="1" dirty="0"/>
              <a:t>at a neighbourhood level: </a:t>
            </a:r>
            <a:br>
              <a:rPr lang="en-GB" sz="1900" b="1" dirty="0"/>
            </a:br>
            <a:r>
              <a:rPr lang="en-GB" sz="1900" dirty="0"/>
              <a:t>The positioning of the Leeds Neighbourhood Networks within local communities is key to their success. They are able to react to the needs of local people and provide a tailored service, which not only has health benefits for their members but also relieves pressure on other health and social care services in the area.</a:t>
            </a:r>
          </a:p>
        </p:txBody>
      </p:sp>
      <p:cxnSp>
        <p:nvCxnSpPr>
          <p:cNvPr id="9" name="Straight Connector 8">
            <a:extLst>
              <a:ext uri="{FF2B5EF4-FFF2-40B4-BE49-F238E27FC236}">
                <a16:creationId xmlns:a16="http://schemas.microsoft.com/office/drawing/2014/main" id="{153A965C-C1E6-7D44-AD05-6C6F4854B4F2}"/>
              </a:ext>
            </a:extLst>
          </p:cNvPr>
          <p:cNvCxnSpPr>
            <a:cxnSpLocks/>
          </p:cNvCxnSpPr>
          <p:nvPr/>
        </p:nvCxnSpPr>
        <p:spPr>
          <a:xfrm>
            <a:off x="7844183" y="2309782"/>
            <a:ext cx="0" cy="36775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3000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10;&#10;Description automatically generated with low confidence">
            <a:extLst>
              <a:ext uri="{FF2B5EF4-FFF2-40B4-BE49-F238E27FC236}">
                <a16:creationId xmlns:a16="http://schemas.microsoft.com/office/drawing/2014/main" id="{C46FDCF2-A18E-B04D-8F2D-D645F7FB19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27948E7-0920-4581-8B62-8A1E4EC90BD5}"/>
              </a:ext>
            </a:extLst>
          </p:cNvPr>
          <p:cNvSpPr>
            <a:spLocks noGrp="1"/>
          </p:cNvSpPr>
          <p:nvPr>
            <p:ph type="title"/>
          </p:nvPr>
        </p:nvSpPr>
        <p:spPr/>
        <p:txBody>
          <a:bodyPr/>
          <a:lstStyle/>
          <a:p>
            <a:r>
              <a:rPr lang="en-GB" dirty="0"/>
              <a:t>Further evaluation</a:t>
            </a:r>
          </a:p>
        </p:txBody>
      </p:sp>
      <p:sp>
        <p:nvSpPr>
          <p:cNvPr id="3" name="Content Placeholder 2">
            <a:extLst>
              <a:ext uri="{FF2B5EF4-FFF2-40B4-BE49-F238E27FC236}">
                <a16:creationId xmlns:a16="http://schemas.microsoft.com/office/drawing/2014/main" id="{41EF22BE-F0AD-4A05-A49A-867809A83040}"/>
              </a:ext>
            </a:extLst>
          </p:cNvPr>
          <p:cNvSpPr>
            <a:spLocks noGrp="1"/>
          </p:cNvSpPr>
          <p:nvPr>
            <p:ph idx="1"/>
          </p:nvPr>
        </p:nvSpPr>
        <p:spPr>
          <a:xfrm>
            <a:off x="540000" y="1753849"/>
            <a:ext cx="3531067" cy="4423114"/>
          </a:xfrm>
        </p:spPr>
        <p:txBody>
          <a:bodyPr/>
          <a:lstStyle/>
          <a:p>
            <a:pPr>
              <a:lnSpc>
                <a:spcPct val="100000"/>
              </a:lnSpc>
            </a:pPr>
            <a:r>
              <a:rPr lang="en-GB" sz="1900" dirty="0"/>
              <a:t>The final phase of the evaluation of the Leeds Neighbourhood Networks will examine equity and access in community-based-support for older people. </a:t>
            </a:r>
          </a:p>
        </p:txBody>
      </p:sp>
      <p:sp>
        <p:nvSpPr>
          <p:cNvPr id="4" name="Content Placeholder 3">
            <a:extLst>
              <a:ext uri="{FF2B5EF4-FFF2-40B4-BE49-F238E27FC236}">
                <a16:creationId xmlns:a16="http://schemas.microsoft.com/office/drawing/2014/main" id="{628AFD40-69BC-4F1B-9024-86C5CE6DA83D}"/>
              </a:ext>
            </a:extLst>
          </p:cNvPr>
          <p:cNvSpPr>
            <a:spLocks noGrp="1"/>
          </p:cNvSpPr>
          <p:nvPr>
            <p:ph idx="13"/>
          </p:nvPr>
        </p:nvSpPr>
        <p:spPr>
          <a:xfrm>
            <a:off x="4432192" y="1753199"/>
            <a:ext cx="6922255" cy="4564799"/>
          </a:xfrm>
        </p:spPr>
        <p:txBody>
          <a:bodyPr/>
          <a:lstStyle/>
          <a:p>
            <a:pPr>
              <a:lnSpc>
                <a:spcPct val="100000"/>
              </a:lnSpc>
            </a:pPr>
            <a:r>
              <a:rPr lang="en-GB" sz="1900" dirty="0"/>
              <a:t>It will focus on the following themes:</a:t>
            </a:r>
          </a:p>
          <a:p>
            <a:pPr>
              <a:lnSpc>
                <a:spcPct val="100000"/>
              </a:lnSpc>
            </a:pPr>
            <a:r>
              <a:rPr lang="en-GB" sz="1900" b="1" dirty="0"/>
              <a:t>Offer: </a:t>
            </a:r>
            <a:r>
              <a:rPr lang="en-GB" sz="1900" dirty="0"/>
              <a:t>exploring whether a range of services and activities are available in each area according to the needs of local members</a:t>
            </a:r>
          </a:p>
          <a:p>
            <a:pPr>
              <a:lnSpc>
                <a:spcPct val="100000"/>
              </a:lnSpc>
            </a:pPr>
            <a:r>
              <a:rPr lang="en-GB" sz="1900" b="1" dirty="0"/>
              <a:t>Access: </a:t>
            </a:r>
            <a:r>
              <a:rPr lang="en-GB" sz="1900" dirty="0"/>
              <a:t>understanding barriers to participation – both on a personal level (why someone doesn’t take up a referral to a Neighbourhood Network) and a system level (why some people are referred and others aren’t)</a:t>
            </a:r>
          </a:p>
          <a:p>
            <a:pPr>
              <a:lnSpc>
                <a:spcPct val="100000"/>
              </a:lnSpc>
            </a:pPr>
            <a:r>
              <a:rPr lang="en-GB" sz="1900" b="1" dirty="0"/>
              <a:t>Resource: </a:t>
            </a:r>
            <a:r>
              <a:rPr lang="en-GB" sz="1900" dirty="0"/>
              <a:t>looking at how the current funding system can be improved or sustained to ensure the Leeds Neighbourhood Networks receive suitable resourcing – both financially and in terms of staffing, volunteers and facilities</a:t>
            </a:r>
          </a:p>
          <a:p>
            <a:pPr>
              <a:lnSpc>
                <a:spcPct val="100000"/>
              </a:lnSpc>
            </a:pPr>
            <a:r>
              <a:rPr lang="en-GB" sz="1900" dirty="0"/>
              <a:t>This phase commences in March 2022 and will conclude in August 2022.</a:t>
            </a:r>
          </a:p>
          <a:p>
            <a:pPr>
              <a:lnSpc>
                <a:spcPct val="100000"/>
              </a:lnSpc>
            </a:pPr>
            <a:endParaRPr lang="en-GB" sz="1900" dirty="0"/>
          </a:p>
        </p:txBody>
      </p:sp>
      <p:cxnSp>
        <p:nvCxnSpPr>
          <p:cNvPr id="6" name="Straight Connector 5">
            <a:extLst>
              <a:ext uri="{FF2B5EF4-FFF2-40B4-BE49-F238E27FC236}">
                <a16:creationId xmlns:a16="http://schemas.microsoft.com/office/drawing/2014/main" id="{CB6CD72A-06AA-264F-A6BA-5075A2D0563D}"/>
              </a:ext>
            </a:extLst>
          </p:cNvPr>
          <p:cNvCxnSpPr>
            <a:cxnSpLocks/>
          </p:cNvCxnSpPr>
          <p:nvPr/>
        </p:nvCxnSpPr>
        <p:spPr>
          <a:xfrm>
            <a:off x="4279995" y="1809881"/>
            <a:ext cx="0" cy="436708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6510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E399C8-4FAC-49D2-9631-F8CC6ADE7795}"/>
              </a:ext>
            </a:extLst>
          </p:cNvPr>
          <p:cNvSpPr>
            <a:spLocks noGrp="1"/>
          </p:cNvSpPr>
          <p:nvPr>
            <p:ph type="ctrTitle"/>
          </p:nvPr>
        </p:nvSpPr>
        <p:spPr>
          <a:xfrm>
            <a:off x="540000" y="1592210"/>
            <a:ext cx="7916623" cy="2639255"/>
          </a:xfrm>
        </p:spPr>
        <p:txBody>
          <a:bodyPr>
            <a:normAutofit fontScale="90000"/>
          </a:bodyPr>
          <a:lstStyle/>
          <a:p>
            <a:r>
              <a:rPr lang="en-GB" dirty="0"/>
              <a:t>How do community organisations contribute to healthy ageing?</a:t>
            </a:r>
          </a:p>
        </p:txBody>
      </p:sp>
      <p:pic>
        <p:nvPicPr>
          <p:cNvPr id="6" name="Picture 5">
            <a:extLst>
              <a:ext uri="{FF2B5EF4-FFF2-40B4-BE49-F238E27FC236}">
                <a16:creationId xmlns:a16="http://schemas.microsoft.com/office/drawing/2014/main" id="{F324754E-4357-A244-A38C-20DDDC648C6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507667" y="2969254"/>
            <a:ext cx="5696607" cy="3993653"/>
          </a:xfrm>
          <a:prstGeom prst="rect">
            <a:avLst/>
          </a:prstGeom>
        </p:spPr>
      </p:pic>
    </p:spTree>
    <p:extLst>
      <p:ext uri="{BB962C8B-B14F-4D97-AF65-F5344CB8AC3E}">
        <p14:creationId xmlns:p14="http://schemas.microsoft.com/office/powerpoint/2010/main" val="1548449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65E1A-B8FE-4F07-AFBB-4011DFE5B17D}"/>
              </a:ext>
            </a:extLst>
          </p:cNvPr>
          <p:cNvSpPr>
            <a:spLocks noGrp="1"/>
          </p:cNvSpPr>
          <p:nvPr>
            <p:ph type="ctrTitle"/>
          </p:nvPr>
        </p:nvSpPr>
        <p:spPr/>
        <p:txBody>
          <a:bodyPr/>
          <a:lstStyle/>
          <a:p>
            <a:r>
              <a:rPr lang="en-GB" dirty="0"/>
              <a:t>Thank you</a:t>
            </a:r>
          </a:p>
        </p:txBody>
      </p:sp>
      <p:sp>
        <p:nvSpPr>
          <p:cNvPr id="3" name="Subtitle 2">
            <a:extLst>
              <a:ext uri="{FF2B5EF4-FFF2-40B4-BE49-F238E27FC236}">
                <a16:creationId xmlns:a16="http://schemas.microsoft.com/office/drawing/2014/main" id="{CFCD8459-69E5-4980-8E09-7D48EA51FFDB}"/>
              </a:ext>
            </a:extLst>
          </p:cNvPr>
          <p:cNvSpPr>
            <a:spLocks noGrp="1"/>
          </p:cNvSpPr>
          <p:nvPr>
            <p:ph type="subTitle" idx="1"/>
          </p:nvPr>
        </p:nvSpPr>
        <p:spPr/>
        <p:txBody>
          <a:bodyPr/>
          <a:lstStyle/>
          <a:p>
            <a:r>
              <a:rPr lang="en-US" dirty="0"/>
              <a:t>info@ageing-better.org.uk</a:t>
            </a:r>
          </a:p>
          <a:p>
            <a:r>
              <a:rPr lang="en-US" dirty="0"/>
              <a:t>@</a:t>
            </a:r>
            <a:r>
              <a:rPr lang="en-US" dirty="0" err="1"/>
              <a:t>ageing_better</a:t>
            </a:r>
            <a:endParaRPr lang="en-US" dirty="0"/>
          </a:p>
        </p:txBody>
      </p:sp>
    </p:spTree>
    <p:extLst>
      <p:ext uri="{BB962C8B-B14F-4D97-AF65-F5344CB8AC3E}">
        <p14:creationId xmlns:p14="http://schemas.microsoft.com/office/powerpoint/2010/main" val="1680260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2314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B210CE6-2D02-534B-8E09-C192CCCFD4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27948E7-0920-4581-8B62-8A1E4EC90BD5}"/>
              </a:ext>
            </a:extLst>
          </p:cNvPr>
          <p:cNvSpPr>
            <a:spLocks noGrp="1"/>
          </p:cNvSpPr>
          <p:nvPr>
            <p:ph type="title"/>
          </p:nvPr>
        </p:nvSpPr>
        <p:spPr/>
        <p:txBody>
          <a:bodyPr/>
          <a:lstStyle/>
          <a:p>
            <a:r>
              <a:rPr lang="en-GB" dirty="0"/>
              <a:t>What are the Leeds Neighbourhood Networks?</a:t>
            </a:r>
          </a:p>
        </p:txBody>
      </p:sp>
      <p:sp>
        <p:nvSpPr>
          <p:cNvPr id="3" name="Content Placeholder 2">
            <a:extLst>
              <a:ext uri="{FF2B5EF4-FFF2-40B4-BE49-F238E27FC236}">
                <a16:creationId xmlns:a16="http://schemas.microsoft.com/office/drawing/2014/main" id="{41EF22BE-F0AD-4A05-A49A-867809A83040}"/>
              </a:ext>
            </a:extLst>
          </p:cNvPr>
          <p:cNvSpPr>
            <a:spLocks noGrp="1"/>
          </p:cNvSpPr>
          <p:nvPr>
            <p:ph idx="1"/>
          </p:nvPr>
        </p:nvSpPr>
        <p:spPr>
          <a:xfrm>
            <a:off x="540000" y="1753849"/>
            <a:ext cx="4682507" cy="4423114"/>
          </a:xfrm>
        </p:spPr>
        <p:txBody>
          <a:bodyPr/>
          <a:lstStyle/>
          <a:p>
            <a:pPr>
              <a:lnSpc>
                <a:spcPct val="100000"/>
              </a:lnSpc>
            </a:pPr>
            <a:r>
              <a:rPr lang="en-GB" sz="1900" dirty="0"/>
              <a:t>They are local schemes that aim to support older people to remain living independently and to participate in their communities through a range of neighbourhood-based activities and services.</a:t>
            </a:r>
          </a:p>
          <a:p>
            <a:pPr>
              <a:lnSpc>
                <a:spcPct val="100000"/>
              </a:lnSpc>
            </a:pPr>
            <a:r>
              <a:rPr lang="en-GB" sz="1900" dirty="0"/>
              <a:t>Currently, there are 37 Neighbourhood Networks provided by 32 different organisations across the city of Leeds. </a:t>
            </a:r>
          </a:p>
        </p:txBody>
      </p:sp>
      <p:sp>
        <p:nvSpPr>
          <p:cNvPr id="4" name="Content Placeholder 3">
            <a:extLst>
              <a:ext uri="{FF2B5EF4-FFF2-40B4-BE49-F238E27FC236}">
                <a16:creationId xmlns:a16="http://schemas.microsoft.com/office/drawing/2014/main" id="{628AFD40-69BC-4F1B-9024-86C5CE6DA83D}"/>
              </a:ext>
            </a:extLst>
          </p:cNvPr>
          <p:cNvSpPr>
            <a:spLocks noGrp="1"/>
          </p:cNvSpPr>
          <p:nvPr>
            <p:ph idx="13"/>
          </p:nvPr>
        </p:nvSpPr>
        <p:spPr>
          <a:xfrm>
            <a:off x="5681847" y="1753199"/>
            <a:ext cx="5781910" cy="4564799"/>
          </a:xfrm>
        </p:spPr>
        <p:txBody>
          <a:bodyPr/>
          <a:lstStyle/>
          <a:p>
            <a:pPr>
              <a:lnSpc>
                <a:spcPct val="100000"/>
              </a:lnSpc>
            </a:pPr>
            <a:r>
              <a:rPr lang="en-GB" sz="1900" dirty="0"/>
              <a:t>Activities/services include:</a:t>
            </a:r>
          </a:p>
          <a:p>
            <a:pPr lvl="1">
              <a:lnSpc>
                <a:spcPct val="100000"/>
              </a:lnSpc>
            </a:pPr>
            <a:r>
              <a:rPr lang="en-GB" sz="1900" dirty="0"/>
              <a:t>Opportunities for social connection and interaction</a:t>
            </a:r>
          </a:p>
          <a:p>
            <a:pPr lvl="1">
              <a:lnSpc>
                <a:spcPct val="100000"/>
              </a:lnSpc>
            </a:pPr>
            <a:r>
              <a:rPr lang="en-GB" sz="1900" dirty="0"/>
              <a:t>Support to engage in physical activity or exercise</a:t>
            </a:r>
          </a:p>
          <a:p>
            <a:pPr lvl="1">
              <a:lnSpc>
                <a:spcPct val="100000"/>
              </a:lnSpc>
            </a:pPr>
            <a:r>
              <a:rPr lang="en-GB" sz="1900" dirty="0"/>
              <a:t>Learning and development opportunities</a:t>
            </a:r>
          </a:p>
          <a:p>
            <a:pPr lvl="1">
              <a:lnSpc>
                <a:spcPct val="100000"/>
              </a:lnSpc>
            </a:pPr>
            <a:r>
              <a:rPr lang="en-GB" sz="1900" dirty="0"/>
              <a:t>Befriending schemes</a:t>
            </a:r>
          </a:p>
          <a:p>
            <a:pPr lvl="1">
              <a:lnSpc>
                <a:spcPct val="100000"/>
              </a:lnSpc>
            </a:pPr>
            <a:r>
              <a:rPr lang="en-GB" sz="1900" dirty="0"/>
              <a:t>Food-and-nutrition support</a:t>
            </a:r>
          </a:p>
          <a:p>
            <a:pPr lvl="1">
              <a:lnSpc>
                <a:spcPct val="100000"/>
              </a:lnSpc>
            </a:pPr>
            <a:r>
              <a:rPr lang="en-GB" sz="1900" dirty="0"/>
              <a:t>Transport </a:t>
            </a:r>
          </a:p>
          <a:p>
            <a:pPr lvl="1">
              <a:lnSpc>
                <a:spcPct val="100000"/>
              </a:lnSpc>
            </a:pPr>
            <a:r>
              <a:rPr lang="en-GB" sz="1900" dirty="0"/>
              <a:t>Frailty and long-term-conditions clinics</a:t>
            </a:r>
          </a:p>
          <a:p>
            <a:pPr lvl="1">
              <a:lnSpc>
                <a:spcPct val="100000"/>
              </a:lnSpc>
            </a:pPr>
            <a:r>
              <a:rPr lang="en-GB" sz="1900" dirty="0"/>
              <a:t>Volunteering opportunities </a:t>
            </a:r>
          </a:p>
          <a:p>
            <a:pPr lvl="1">
              <a:lnSpc>
                <a:spcPct val="100000"/>
              </a:lnSpc>
            </a:pPr>
            <a:r>
              <a:rPr lang="en-GB" sz="1900" dirty="0"/>
              <a:t>General information, advice and guidance</a:t>
            </a:r>
          </a:p>
        </p:txBody>
      </p:sp>
      <p:cxnSp>
        <p:nvCxnSpPr>
          <p:cNvPr id="6" name="Straight Connector 5">
            <a:extLst>
              <a:ext uri="{FF2B5EF4-FFF2-40B4-BE49-F238E27FC236}">
                <a16:creationId xmlns:a16="http://schemas.microsoft.com/office/drawing/2014/main" id="{CB6CD72A-06AA-264F-A6BA-5075A2D0563D}"/>
              </a:ext>
            </a:extLst>
          </p:cNvPr>
          <p:cNvCxnSpPr/>
          <p:nvPr/>
        </p:nvCxnSpPr>
        <p:spPr>
          <a:xfrm>
            <a:off x="5438316" y="1799679"/>
            <a:ext cx="0" cy="424002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7033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10;&#10;Description automatically generated with low confidence">
            <a:extLst>
              <a:ext uri="{FF2B5EF4-FFF2-40B4-BE49-F238E27FC236}">
                <a16:creationId xmlns:a16="http://schemas.microsoft.com/office/drawing/2014/main" id="{83693175-E6FD-5141-81C2-09286ADB6C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27948E7-0920-4581-8B62-8A1E4EC90BD5}"/>
              </a:ext>
            </a:extLst>
          </p:cNvPr>
          <p:cNvSpPr>
            <a:spLocks noGrp="1"/>
          </p:cNvSpPr>
          <p:nvPr>
            <p:ph type="title"/>
          </p:nvPr>
        </p:nvSpPr>
        <p:spPr/>
        <p:txBody>
          <a:bodyPr/>
          <a:lstStyle/>
          <a:p>
            <a:r>
              <a:rPr lang="en-GB" dirty="0"/>
              <a:t>What is Healthy Ageing?</a:t>
            </a:r>
          </a:p>
        </p:txBody>
      </p:sp>
      <p:sp>
        <p:nvSpPr>
          <p:cNvPr id="3" name="Content Placeholder 2">
            <a:extLst>
              <a:ext uri="{FF2B5EF4-FFF2-40B4-BE49-F238E27FC236}">
                <a16:creationId xmlns:a16="http://schemas.microsoft.com/office/drawing/2014/main" id="{41EF22BE-F0AD-4A05-A49A-867809A83040}"/>
              </a:ext>
            </a:extLst>
          </p:cNvPr>
          <p:cNvSpPr>
            <a:spLocks noGrp="1"/>
          </p:cNvSpPr>
          <p:nvPr>
            <p:ph idx="1"/>
          </p:nvPr>
        </p:nvSpPr>
        <p:spPr>
          <a:xfrm>
            <a:off x="540000" y="1753849"/>
            <a:ext cx="4537157" cy="4423114"/>
          </a:xfrm>
        </p:spPr>
        <p:txBody>
          <a:bodyPr/>
          <a:lstStyle/>
          <a:p>
            <a:pPr>
              <a:lnSpc>
                <a:spcPct val="100000"/>
              </a:lnSpc>
            </a:pPr>
            <a:r>
              <a:rPr lang="en-GB" sz="1900" dirty="0"/>
              <a:t>The World Health Organisation defines healthy ageing as:</a:t>
            </a:r>
          </a:p>
          <a:p>
            <a:pPr marL="133350" indent="-128588">
              <a:lnSpc>
                <a:spcPct val="100000"/>
              </a:lnSpc>
            </a:pPr>
            <a:r>
              <a:rPr lang="en-GB" dirty="0">
                <a:solidFill>
                  <a:schemeClr val="accent1"/>
                </a:solidFill>
              </a:rPr>
              <a:t>“The process of developing </a:t>
            </a:r>
            <a:br>
              <a:rPr lang="en-GB" dirty="0">
                <a:solidFill>
                  <a:schemeClr val="accent1"/>
                </a:solidFill>
              </a:rPr>
            </a:br>
            <a:r>
              <a:rPr lang="en-GB" dirty="0">
                <a:solidFill>
                  <a:schemeClr val="accent1"/>
                </a:solidFill>
              </a:rPr>
              <a:t>and maintaining the functional ability that enables wellbeing in older age” </a:t>
            </a:r>
          </a:p>
          <a:p>
            <a:endParaRPr lang="en-GB" dirty="0"/>
          </a:p>
        </p:txBody>
      </p:sp>
      <p:sp>
        <p:nvSpPr>
          <p:cNvPr id="4" name="Content Placeholder 3">
            <a:extLst>
              <a:ext uri="{FF2B5EF4-FFF2-40B4-BE49-F238E27FC236}">
                <a16:creationId xmlns:a16="http://schemas.microsoft.com/office/drawing/2014/main" id="{628AFD40-69BC-4F1B-9024-86C5CE6DA83D}"/>
              </a:ext>
            </a:extLst>
          </p:cNvPr>
          <p:cNvSpPr>
            <a:spLocks noGrp="1"/>
          </p:cNvSpPr>
          <p:nvPr>
            <p:ph idx="13"/>
          </p:nvPr>
        </p:nvSpPr>
        <p:spPr>
          <a:xfrm>
            <a:off x="5687983" y="1753199"/>
            <a:ext cx="6245329" cy="4564799"/>
          </a:xfrm>
        </p:spPr>
        <p:txBody>
          <a:bodyPr/>
          <a:lstStyle/>
          <a:p>
            <a:pPr>
              <a:lnSpc>
                <a:spcPct val="100000"/>
              </a:lnSpc>
            </a:pPr>
            <a:r>
              <a:rPr lang="en-GB" sz="1900" dirty="0"/>
              <a:t>This ability allows people to:</a:t>
            </a:r>
          </a:p>
          <a:p>
            <a:pPr lvl="1">
              <a:lnSpc>
                <a:spcPct val="100000"/>
              </a:lnSpc>
            </a:pPr>
            <a:r>
              <a:rPr lang="en-GB" sz="1900" dirty="0"/>
              <a:t>Meet their basic needs</a:t>
            </a:r>
          </a:p>
          <a:p>
            <a:pPr lvl="1">
              <a:lnSpc>
                <a:spcPct val="100000"/>
              </a:lnSpc>
            </a:pPr>
            <a:r>
              <a:rPr lang="en-GB" sz="1900" dirty="0"/>
              <a:t>Learn, grow and make decisions</a:t>
            </a:r>
          </a:p>
          <a:p>
            <a:pPr lvl="1">
              <a:lnSpc>
                <a:spcPct val="100000"/>
              </a:lnSpc>
            </a:pPr>
            <a:r>
              <a:rPr lang="en-GB" sz="1900" dirty="0"/>
              <a:t>Be mobile</a:t>
            </a:r>
          </a:p>
          <a:p>
            <a:pPr lvl="1">
              <a:lnSpc>
                <a:spcPct val="100000"/>
              </a:lnSpc>
            </a:pPr>
            <a:r>
              <a:rPr lang="en-GB" sz="1900" dirty="0"/>
              <a:t>Build and maintain relationships</a:t>
            </a:r>
          </a:p>
          <a:p>
            <a:pPr lvl="1">
              <a:lnSpc>
                <a:spcPct val="100000"/>
              </a:lnSpc>
            </a:pPr>
            <a:r>
              <a:rPr lang="en-GB" sz="1900" dirty="0"/>
              <a:t>Contribute to society</a:t>
            </a:r>
          </a:p>
          <a:p>
            <a:pPr lvl="1">
              <a:lnSpc>
                <a:spcPct val="100000"/>
              </a:lnSpc>
            </a:pPr>
            <a:endParaRPr lang="en-GB" sz="1900" dirty="0"/>
          </a:p>
        </p:txBody>
      </p:sp>
      <p:cxnSp>
        <p:nvCxnSpPr>
          <p:cNvPr id="8" name="Straight Connector 7">
            <a:extLst>
              <a:ext uri="{FF2B5EF4-FFF2-40B4-BE49-F238E27FC236}">
                <a16:creationId xmlns:a16="http://schemas.microsoft.com/office/drawing/2014/main" id="{4815E52F-4FB3-EC41-A65D-A2CCA5E83285}"/>
              </a:ext>
            </a:extLst>
          </p:cNvPr>
          <p:cNvCxnSpPr/>
          <p:nvPr/>
        </p:nvCxnSpPr>
        <p:spPr>
          <a:xfrm>
            <a:off x="5438316" y="1799679"/>
            <a:ext cx="0" cy="424002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3380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857CD7-572B-4945-9936-2D2FF15C7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17AC54D-F78C-4700-B422-BC0DC4654AB8}"/>
              </a:ext>
            </a:extLst>
          </p:cNvPr>
          <p:cNvSpPr>
            <a:spLocks noGrp="1"/>
          </p:cNvSpPr>
          <p:nvPr>
            <p:ph type="title"/>
          </p:nvPr>
        </p:nvSpPr>
        <p:spPr/>
        <p:txBody>
          <a:bodyPr/>
          <a:lstStyle/>
          <a:p>
            <a:r>
              <a:rPr lang="en-GB" dirty="0"/>
              <a:t>Evaluating the contribution of the Leeds Neighbourhood Networks </a:t>
            </a:r>
          </a:p>
        </p:txBody>
      </p:sp>
      <p:sp>
        <p:nvSpPr>
          <p:cNvPr id="3" name="Content Placeholder 2">
            <a:extLst>
              <a:ext uri="{FF2B5EF4-FFF2-40B4-BE49-F238E27FC236}">
                <a16:creationId xmlns:a16="http://schemas.microsoft.com/office/drawing/2014/main" id="{C9BDF872-05E6-4AE9-9023-E4F2ABB6C1C7}"/>
              </a:ext>
            </a:extLst>
          </p:cNvPr>
          <p:cNvSpPr>
            <a:spLocks noGrp="1"/>
          </p:cNvSpPr>
          <p:nvPr>
            <p:ph idx="1"/>
          </p:nvPr>
        </p:nvSpPr>
        <p:spPr>
          <a:xfrm>
            <a:off x="540001" y="1753849"/>
            <a:ext cx="7364343" cy="4423114"/>
          </a:xfrm>
        </p:spPr>
        <p:txBody>
          <a:bodyPr/>
          <a:lstStyle/>
          <a:p>
            <a:pPr>
              <a:lnSpc>
                <a:spcPct val="100000"/>
              </a:lnSpc>
            </a:pPr>
            <a:r>
              <a:rPr lang="en-GB" sz="1900" dirty="0"/>
              <a:t>Drawing on the experience of volunteers, staff and members, the evaluation examined the contribution of the Leeds Neighbourhood Networks to three stages of ‘healthy ageing’:</a:t>
            </a:r>
          </a:p>
          <a:p>
            <a:pPr lvl="1">
              <a:lnSpc>
                <a:spcPct val="100000"/>
              </a:lnSpc>
            </a:pPr>
            <a:r>
              <a:rPr lang="en-GB" sz="1900" b="1" dirty="0"/>
              <a:t>Prevent: </a:t>
            </a:r>
            <a:r>
              <a:rPr lang="en-GB" sz="1900" dirty="0"/>
              <a:t>prevention of ill health through community-based activities and support</a:t>
            </a:r>
          </a:p>
          <a:p>
            <a:pPr lvl="1">
              <a:lnSpc>
                <a:spcPct val="100000"/>
              </a:lnSpc>
            </a:pPr>
            <a:r>
              <a:rPr lang="en-GB" sz="1900" b="1" dirty="0"/>
              <a:t>Delay: </a:t>
            </a:r>
            <a:r>
              <a:rPr lang="en-GB" sz="1900" dirty="0"/>
              <a:t>helping people to manage long-term conditions in order to delay illness severity and maintain a good quality of life, as well as ease the demand on health and social care services</a:t>
            </a:r>
          </a:p>
          <a:p>
            <a:pPr lvl="1">
              <a:lnSpc>
                <a:spcPct val="100000"/>
              </a:lnSpc>
            </a:pPr>
            <a:r>
              <a:rPr lang="en-GB" sz="1900" b="1" dirty="0"/>
              <a:t>Reduce: </a:t>
            </a:r>
            <a:r>
              <a:rPr lang="en-GB" sz="1900" dirty="0"/>
              <a:t>assisting individuals with significant support needs, including frail older people and/or those with chronic or multiple conditions such as dementia or cancer, in order to reduce pressure on healthcare providers</a:t>
            </a:r>
          </a:p>
        </p:txBody>
      </p:sp>
    </p:spTree>
    <p:extLst>
      <p:ext uri="{BB962C8B-B14F-4D97-AF65-F5344CB8AC3E}">
        <p14:creationId xmlns:p14="http://schemas.microsoft.com/office/powerpoint/2010/main" val="811598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32A2EBF-F970-C847-838B-E9465DB7C1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27948E7-0920-4581-8B62-8A1E4EC90BD5}"/>
              </a:ext>
            </a:extLst>
          </p:cNvPr>
          <p:cNvSpPr>
            <a:spLocks noGrp="1"/>
          </p:cNvSpPr>
          <p:nvPr>
            <p:ph type="title"/>
          </p:nvPr>
        </p:nvSpPr>
        <p:spPr/>
        <p:txBody>
          <a:bodyPr/>
          <a:lstStyle/>
          <a:p>
            <a:r>
              <a:rPr lang="en-GB" dirty="0"/>
              <a:t>What is Healthy Ageing?</a:t>
            </a:r>
          </a:p>
        </p:txBody>
      </p:sp>
      <p:sp>
        <p:nvSpPr>
          <p:cNvPr id="3" name="Content Placeholder 2">
            <a:extLst>
              <a:ext uri="{FF2B5EF4-FFF2-40B4-BE49-F238E27FC236}">
                <a16:creationId xmlns:a16="http://schemas.microsoft.com/office/drawing/2014/main" id="{41EF22BE-F0AD-4A05-A49A-867809A83040}"/>
              </a:ext>
            </a:extLst>
          </p:cNvPr>
          <p:cNvSpPr>
            <a:spLocks noGrp="1"/>
          </p:cNvSpPr>
          <p:nvPr>
            <p:ph idx="1"/>
          </p:nvPr>
        </p:nvSpPr>
        <p:spPr>
          <a:xfrm>
            <a:off x="540000" y="1753849"/>
            <a:ext cx="4537157" cy="4423114"/>
          </a:xfrm>
        </p:spPr>
        <p:txBody>
          <a:bodyPr/>
          <a:lstStyle/>
          <a:p>
            <a:pPr>
              <a:lnSpc>
                <a:spcPct val="100000"/>
              </a:lnSpc>
            </a:pPr>
            <a:r>
              <a:rPr lang="en-GB" sz="1900" b="1" dirty="0"/>
              <a:t>Methodology</a:t>
            </a:r>
            <a:endParaRPr lang="en-GB" sz="1900" dirty="0"/>
          </a:p>
          <a:p>
            <a:pPr lvl="1">
              <a:lnSpc>
                <a:spcPct val="100000"/>
              </a:lnSpc>
            </a:pPr>
            <a:r>
              <a:rPr lang="en-GB" sz="1900" dirty="0"/>
              <a:t>Qualitative, evidence-based evaluation </a:t>
            </a:r>
          </a:p>
          <a:p>
            <a:pPr lvl="1">
              <a:lnSpc>
                <a:spcPct val="100000"/>
              </a:lnSpc>
            </a:pPr>
            <a:r>
              <a:rPr lang="en-GB" sz="1900" dirty="0"/>
              <a:t>Building on phase 1 of the COVID-19 Real-Time Evaluation</a:t>
            </a:r>
          </a:p>
          <a:p>
            <a:pPr lvl="1">
              <a:lnSpc>
                <a:spcPct val="100000"/>
              </a:lnSpc>
            </a:pPr>
            <a:r>
              <a:rPr lang="en-GB" sz="1900" dirty="0"/>
              <a:t>Six in-depth case studies of Leeds Neighbourhood Networks: </a:t>
            </a:r>
          </a:p>
          <a:p>
            <a:pPr lvl="2">
              <a:lnSpc>
                <a:spcPct val="100000"/>
              </a:lnSpc>
            </a:pPr>
            <a:r>
              <a:rPr lang="en-GB" sz="1900" dirty="0"/>
              <a:t>Review of existing data and evidence</a:t>
            </a:r>
          </a:p>
          <a:p>
            <a:pPr lvl="2">
              <a:lnSpc>
                <a:spcPct val="100000"/>
              </a:lnSpc>
            </a:pPr>
            <a:r>
              <a:rPr lang="en-GB" sz="1900" dirty="0"/>
              <a:t>8-12 interviews per case study (staff, members, volunteers, stakeholders) – 58 in total</a:t>
            </a:r>
          </a:p>
          <a:p>
            <a:pPr lvl="1">
              <a:lnSpc>
                <a:spcPct val="100000"/>
              </a:lnSpc>
            </a:pPr>
            <a:endParaRPr lang="en-GB" sz="1900" dirty="0"/>
          </a:p>
          <a:p>
            <a:pPr lvl="1">
              <a:lnSpc>
                <a:spcPct val="100000"/>
              </a:lnSpc>
            </a:pPr>
            <a:endParaRPr lang="en-GB" sz="1900" dirty="0"/>
          </a:p>
        </p:txBody>
      </p:sp>
      <p:sp>
        <p:nvSpPr>
          <p:cNvPr id="4" name="Content Placeholder 3">
            <a:extLst>
              <a:ext uri="{FF2B5EF4-FFF2-40B4-BE49-F238E27FC236}">
                <a16:creationId xmlns:a16="http://schemas.microsoft.com/office/drawing/2014/main" id="{628AFD40-69BC-4F1B-9024-86C5CE6DA83D}"/>
              </a:ext>
            </a:extLst>
          </p:cNvPr>
          <p:cNvSpPr>
            <a:spLocks noGrp="1"/>
          </p:cNvSpPr>
          <p:nvPr>
            <p:ph idx="13"/>
          </p:nvPr>
        </p:nvSpPr>
        <p:spPr>
          <a:xfrm>
            <a:off x="5669573" y="1753199"/>
            <a:ext cx="4995740" cy="4564799"/>
          </a:xfrm>
        </p:spPr>
        <p:txBody>
          <a:bodyPr/>
          <a:lstStyle/>
          <a:p>
            <a:pPr>
              <a:lnSpc>
                <a:spcPct val="100000"/>
              </a:lnSpc>
            </a:pPr>
            <a:r>
              <a:rPr lang="en-GB" sz="1900" b="1" dirty="0"/>
              <a:t>Result</a:t>
            </a:r>
            <a:endParaRPr lang="en-GB" sz="1900" dirty="0"/>
          </a:p>
          <a:p>
            <a:pPr>
              <a:lnSpc>
                <a:spcPct val="100000"/>
              </a:lnSpc>
            </a:pPr>
            <a:r>
              <a:rPr lang="en-GB" sz="1900" dirty="0"/>
              <a:t>A large, rich qualitative dataset enabling understanding of how the Leeds Neighbourhood Networks contribute to healthy ageing (and beyond)</a:t>
            </a:r>
          </a:p>
        </p:txBody>
      </p:sp>
      <p:cxnSp>
        <p:nvCxnSpPr>
          <p:cNvPr id="8" name="Straight Connector 7">
            <a:extLst>
              <a:ext uri="{FF2B5EF4-FFF2-40B4-BE49-F238E27FC236}">
                <a16:creationId xmlns:a16="http://schemas.microsoft.com/office/drawing/2014/main" id="{9B4BFC5C-A3F9-3F42-8E04-84BB754C342F}"/>
              </a:ext>
            </a:extLst>
          </p:cNvPr>
          <p:cNvCxnSpPr/>
          <p:nvPr/>
        </p:nvCxnSpPr>
        <p:spPr>
          <a:xfrm>
            <a:off x="5438316" y="1799679"/>
            <a:ext cx="0" cy="424002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853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E399C8-4FAC-49D2-9631-F8CC6ADE7795}"/>
              </a:ext>
            </a:extLst>
          </p:cNvPr>
          <p:cNvSpPr>
            <a:spLocks noGrp="1"/>
          </p:cNvSpPr>
          <p:nvPr>
            <p:ph type="ctrTitle"/>
          </p:nvPr>
        </p:nvSpPr>
        <p:spPr>
          <a:xfrm>
            <a:off x="540000" y="1592210"/>
            <a:ext cx="6806731" cy="4083376"/>
          </a:xfrm>
        </p:spPr>
        <p:txBody>
          <a:bodyPr>
            <a:normAutofit/>
          </a:bodyPr>
          <a:lstStyle/>
          <a:p>
            <a:r>
              <a:rPr lang="en-GB" spc="-80" dirty="0"/>
              <a:t>How do the Leeds Neighbourhood Networks contribute to the three stages of healthy ageing?</a:t>
            </a:r>
          </a:p>
        </p:txBody>
      </p:sp>
      <p:pic>
        <p:nvPicPr>
          <p:cNvPr id="8" name="Picture 7">
            <a:extLst>
              <a:ext uri="{FF2B5EF4-FFF2-40B4-BE49-F238E27FC236}">
                <a16:creationId xmlns:a16="http://schemas.microsoft.com/office/drawing/2014/main" id="{42027934-1260-C44F-8064-BEB7DEA9AE7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672235" y="3569313"/>
            <a:ext cx="5853993" cy="3345138"/>
          </a:xfrm>
          <a:prstGeom prst="rect">
            <a:avLst/>
          </a:prstGeom>
        </p:spPr>
      </p:pic>
    </p:spTree>
    <p:extLst>
      <p:ext uri="{BB962C8B-B14F-4D97-AF65-F5344CB8AC3E}">
        <p14:creationId xmlns:p14="http://schemas.microsoft.com/office/powerpoint/2010/main" val="1149209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7E5E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AC54D-F78C-4700-B422-BC0DC4654AB8}"/>
              </a:ext>
            </a:extLst>
          </p:cNvPr>
          <p:cNvSpPr>
            <a:spLocks noGrp="1"/>
          </p:cNvSpPr>
          <p:nvPr>
            <p:ph type="title"/>
          </p:nvPr>
        </p:nvSpPr>
        <p:spPr/>
        <p:txBody>
          <a:bodyPr/>
          <a:lstStyle/>
          <a:p>
            <a:r>
              <a:rPr lang="en-GB" dirty="0"/>
              <a:t>Prevent</a:t>
            </a:r>
          </a:p>
        </p:txBody>
      </p:sp>
      <p:sp>
        <p:nvSpPr>
          <p:cNvPr id="3" name="Content Placeholder 2">
            <a:extLst>
              <a:ext uri="{FF2B5EF4-FFF2-40B4-BE49-F238E27FC236}">
                <a16:creationId xmlns:a16="http://schemas.microsoft.com/office/drawing/2014/main" id="{C9BDF872-05E6-4AE9-9023-E4F2ABB6C1C7}"/>
              </a:ext>
            </a:extLst>
          </p:cNvPr>
          <p:cNvSpPr>
            <a:spLocks noGrp="1"/>
          </p:cNvSpPr>
          <p:nvPr>
            <p:ph idx="1"/>
          </p:nvPr>
        </p:nvSpPr>
        <p:spPr>
          <a:xfrm>
            <a:off x="540000" y="1753849"/>
            <a:ext cx="9716627" cy="4423114"/>
          </a:xfrm>
        </p:spPr>
        <p:txBody>
          <a:bodyPr/>
          <a:lstStyle/>
          <a:p>
            <a:pPr>
              <a:lnSpc>
                <a:spcPct val="100000"/>
              </a:lnSpc>
            </a:pPr>
            <a:r>
              <a:rPr lang="en-GB" sz="1900" b="1" dirty="0"/>
              <a:t>Prevention of ill health through community-based activities and support</a:t>
            </a:r>
            <a:endParaRPr lang="en-GB" sz="1900" dirty="0"/>
          </a:p>
          <a:p>
            <a:pPr marL="457200" lvl="0" indent="-457200">
              <a:lnSpc>
                <a:spcPct val="100000"/>
              </a:lnSpc>
              <a:buFont typeface="+mj-lt"/>
              <a:buAutoNum type="arabicPeriod"/>
            </a:pPr>
            <a:r>
              <a:rPr lang="en-GB" sz="1900" b="1" dirty="0"/>
              <a:t>Increase in social contact, reducing isolation and loneliness</a:t>
            </a:r>
            <a:endParaRPr lang="en-GB" sz="1900" dirty="0"/>
          </a:p>
          <a:p>
            <a:pPr marL="471488" lvl="2" indent="-6350">
              <a:lnSpc>
                <a:spcPct val="100000"/>
              </a:lnSpc>
              <a:buNone/>
            </a:pPr>
            <a:r>
              <a:rPr lang="en-GB" sz="1900" dirty="0"/>
              <a:t>By giving older people the opportunity to participate in social activities, the Leeds Neighbourhood Networks enable them to build and maintain relationships with their peers and other community members.</a:t>
            </a:r>
          </a:p>
          <a:p>
            <a:pPr marL="577850" lvl="2" indent="-112713">
              <a:lnSpc>
                <a:spcPct val="100000"/>
              </a:lnSpc>
              <a:buNone/>
            </a:pPr>
            <a:r>
              <a:rPr lang="en-GB" dirty="0">
                <a:solidFill>
                  <a:schemeClr val="accent1"/>
                </a:solidFill>
              </a:rPr>
              <a:t>“I think the biggest benefit is social interaction”</a:t>
            </a:r>
            <a:br>
              <a:rPr lang="en-GB" dirty="0">
                <a:solidFill>
                  <a:schemeClr val="accent1"/>
                </a:solidFill>
              </a:rPr>
            </a:br>
            <a:r>
              <a:rPr lang="en-GB" b="1" dirty="0">
                <a:solidFill>
                  <a:schemeClr val="accent1"/>
                </a:solidFill>
              </a:rPr>
              <a:t>Member</a:t>
            </a:r>
          </a:p>
          <a:p>
            <a:pPr marL="577850" lvl="2" indent="-112713">
              <a:lnSpc>
                <a:spcPct val="100000"/>
              </a:lnSpc>
              <a:buNone/>
            </a:pPr>
            <a:r>
              <a:rPr lang="en-GB" dirty="0">
                <a:solidFill>
                  <a:schemeClr val="accent1"/>
                </a:solidFill>
              </a:rPr>
              <a:t>“I do get lonely sometimes, but my daughter thought it would be a good idea [to join a Network]… it’s an absolute godsend”</a:t>
            </a:r>
            <a:br>
              <a:rPr lang="en-GB" dirty="0">
                <a:solidFill>
                  <a:schemeClr val="accent1"/>
                </a:solidFill>
              </a:rPr>
            </a:br>
            <a:r>
              <a:rPr lang="en-GB" b="1" dirty="0">
                <a:solidFill>
                  <a:schemeClr val="accent1"/>
                </a:solidFill>
              </a:rPr>
              <a:t>Member</a:t>
            </a:r>
          </a:p>
          <a:p>
            <a:pPr>
              <a:lnSpc>
                <a:spcPct val="100000"/>
              </a:lnSpc>
            </a:pPr>
            <a:endParaRPr lang="en-GB" sz="1900" dirty="0"/>
          </a:p>
        </p:txBody>
      </p:sp>
    </p:spTree>
    <p:extLst>
      <p:ext uri="{BB962C8B-B14F-4D97-AF65-F5344CB8AC3E}">
        <p14:creationId xmlns:p14="http://schemas.microsoft.com/office/powerpoint/2010/main" val="1649971250"/>
      </p:ext>
    </p:extLst>
  </p:cSld>
  <p:clrMapOvr>
    <a:masterClrMapping/>
  </p:clrMapOvr>
</p:sld>
</file>

<file path=ppt/theme/theme1.xml><?xml version="1.0" encoding="utf-8"?>
<a:theme xmlns:a="http://schemas.openxmlformats.org/drawingml/2006/main" name="Office Theme">
  <a:themeElements>
    <a:clrScheme name="CFAB Theme Colours">
      <a:dk1>
        <a:sysClr val="windowText" lastClr="000000"/>
      </a:dk1>
      <a:lt1>
        <a:sysClr val="window" lastClr="FFFFFF"/>
      </a:lt1>
      <a:dk2>
        <a:srgbClr val="412468"/>
      </a:dk2>
      <a:lt2>
        <a:srgbClr val="B7B6CA"/>
      </a:lt2>
      <a:accent1>
        <a:srgbClr val="412468"/>
      </a:accent1>
      <a:accent2>
        <a:srgbClr val="7F5CA3"/>
      </a:accent2>
      <a:accent3>
        <a:srgbClr val="F06680"/>
      </a:accent3>
      <a:accent4>
        <a:srgbClr val="FDC41F"/>
      </a:accent4>
      <a:accent5>
        <a:srgbClr val="24736D"/>
      </a:accent5>
      <a:accent6>
        <a:srgbClr val="6BBFA3"/>
      </a:accent6>
      <a:hlink>
        <a:srgbClr val="412468"/>
      </a:hlink>
      <a:folHlink>
        <a:srgbClr val="7F5CA3"/>
      </a:folHlink>
    </a:clrScheme>
    <a:fontScheme name="CFAB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FAB_Presentation" id="{75B55EB3-898B-40EF-86E2-EF1B7F5F7C4E}" vid="{CB10ADAE-814F-4ADF-9303-5E4D45055DF5}"/>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1544</Words>
  <Application>Microsoft Office PowerPoint</Application>
  <PresentationFormat>Widescreen</PresentationFormat>
  <Paragraphs>99</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Symbol</vt:lpstr>
      <vt:lpstr>Office Theme</vt:lpstr>
      <vt:lpstr>Leeds Neighbourhood Networks report</vt:lpstr>
      <vt:lpstr>How do community organisations contribute to healthy ageing?</vt:lpstr>
      <vt:lpstr>PowerPoint Presentation</vt:lpstr>
      <vt:lpstr>What are the Leeds Neighbourhood Networks?</vt:lpstr>
      <vt:lpstr>What is Healthy Ageing?</vt:lpstr>
      <vt:lpstr>Evaluating the contribution of the Leeds Neighbourhood Networks </vt:lpstr>
      <vt:lpstr>What is Healthy Ageing?</vt:lpstr>
      <vt:lpstr>How do the Leeds Neighbourhood Networks contribute to the three stages of healthy ageing?</vt:lpstr>
      <vt:lpstr>Prevent</vt:lpstr>
      <vt:lpstr>Prevent</vt:lpstr>
      <vt:lpstr>Prevent</vt:lpstr>
      <vt:lpstr>Delay</vt:lpstr>
      <vt:lpstr>Delay</vt:lpstr>
      <vt:lpstr>Reduce</vt:lpstr>
      <vt:lpstr>Reduce</vt:lpstr>
      <vt:lpstr>Lessons learnt from the Leeds Neighbourhood Networks</vt:lpstr>
      <vt:lpstr>Reasons for success</vt:lpstr>
      <vt:lpstr>Implications for health and social care policy</vt:lpstr>
      <vt:lpstr>Further evaluation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2022-03-22T17:22:49Z</dcterms:created>
  <dcterms:modified xsi:type="dcterms:W3CDTF">2022-03-22T17:23:09Z</dcterms:modified>
</cp:coreProperties>
</file>